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5"/>
  </p:normalViewPr>
  <p:slideViewPr>
    <p:cSldViewPr snapToGrid="0">
      <p:cViewPr>
        <p:scale>
          <a:sx n="103" d="100"/>
          <a:sy n="103" d="100"/>
        </p:scale>
        <p:origin x="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029A2-FC67-4984-85CE-90204F6D92C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8FBF51D-112D-460F-AC9A-8A19EE2C836B}">
      <dgm:prSet custT="1"/>
      <dgm:spPr/>
      <dgm:t>
        <a:bodyPr/>
        <a:lstStyle/>
        <a:p>
          <a:pPr>
            <a:lnSpc>
              <a:spcPct val="100000"/>
            </a:lnSpc>
          </a:pPr>
          <a:r>
            <a:rPr lang="en-US" sz="1400" b="0" i="0" dirty="0"/>
            <a:t>What environmental and weather factors are most influential in predicting forest fires?</a:t>
          </a:r>
          <a:endParaRPr lang="en-US" sz="1400" dirty="0"/>
        </a:p>
      </dgm:t>
    </dgm:pt>
    <dgm:pt modelId="{611D445E-D147-415C-A791-DB220B1F2530}" type="parTrans" cxnId="{E1C261FC-799F-4D72-9298-E4B7736893D8}">
      <dgm:prSet/>
      <dgm:spPr/>
      <dgm:t>
        <a:bodyPr/>
        <a:lstStyle/>
        <a:p>
          <a:endParaRPr lang="en-US"/>
        </a:p>
      </dgm:t>
    </dgm:pt>
    <dgm:pt modelId="{FEF96CAD-6789-42B5-BDE0-504C5D2920A9}" type="sibTrans" cxnId="{E1C261FC-799F-4D72-9298-E4B7736893D8}">
      <dgm:prSet/>
      <dgm:spPr/>
      <dgm:t>
        <a:bodyPr/>
        <a:lstStyle/>
        <a:p>
          <a:pPr>
            <a:lnSpc>
              <a:spcPct val="100000"/>
            </a:lnSpc>
          </a:pPr>
          <a:endParaRPr lang="en-US"/>
        </a:p>
      </dgm:t>
    </dgm:pt>
    <dgm:pt modelId="{7789C754-C71D-4F1A-B470-547F3F6A46AC}">
      <dgm:prSet custT="1"/>
      <dgm:spPr/>
      <dgm:t>
        <a:bodyPr/>
        <a:lstStyle/>
        <a:p>
          <a:pPr>
            <a:lnSpc>
              <a:spcPct val="100000"/>
            </a:lnSpc>
          </a:pPr>
          <a:r>
            <a:rPr lang="en-US" sz="1400" b="0" i="0" dirty="0"/>
            <a:t>How can machine learning algorithms effectively model the complex relationships between environmental variables and fire occurrences?</a:t>
          </a:r>
          <a:endParaRPr lang="en-US" sz="1400" dirty="0"/>
        </a:p>
      </dgm:t>
    </dgm:pt>
    <dgm:pt modelId="{228ABFCA-2CC6-4E0C-9748-2814670F4AA1}" type="parTrans" cxnId="{1537B68E-272E-4949-84A0-2EF3891DEDC7}">
      <dgm:prSet/>
      <dgm:spPr/>
      <dgm:t>
        <a:bodyPr/>
        <a:lstStyle/>
        <a:p>
          <a:endParaRPr lang="en-US"/>
        </a:p>
      </dgm:t>
    </dgm:pt>
    <dgm:pt modelId="{A53649BE-533C-4A61-B345-1836F280FF8D}" type="sibTrans" cxnId="{1537B68E-272E-4949-84A0-2EF3891DEDC7}">
      <dgm:prSet/>
      <dgm:spPr/>
      <dgm:t>
        <a:bodyPr/>
        <a:lstStyle/>
        <a:p>
          <a:pPr>
            <a:lnSpc>
              <a:spcPct val="100000"/>
            </a:lnSpc>
          </a:pPr>
          <a:endParaRPr lang="en-US"/>
        </a:p>
      </dgm:t>
    </dgm:pt>
    <dgm:pt modelId="{81F0245E-314F-49BD-A7B1-20F295089A87}">
      <dgm:prSet/>
      <dgm:spPr/>
      <dgm:t>
        <a:bodyPr/>
        <a:lstStyle/>
        <a:p>
          <a:pPr>
            <a:lnSpc>
              <a:spcPct val="100000"/>
            </a:lnSpc>
          </a:pPr>
          <a:r>
            <a:rPr lang="en-US" b="0" i="0" dirty="0"/>
            <a:t>How do different machine learning algorithms compare in terms of predictive accuracy for forest fire prediction?</a:t>
          </a:r>
          <a:endParaRPr lang="en-US" dirty="0"/>
        </a:p>
      </dgm:t>
    </dgm:pt>
    <dgm:pt modelId="{9157D442-48C5-4F7B-A176-6726FFD6187E}" type="parTrans" cxnId="{ABA1237D-4E50-48B5-A618-8F908FE7046E}">
      <dgm:prSet/>
      <dgm:spPr/>
      <dgm:t>
        <a:bodyPr/>
        <a:lstStyle/>
        <a:p>
          <a:endParaRPr lang="en-US"/>
        </a:p>
      </dgm:t>
    </dgm:pt>
    <dgm:pt modelId="{BC74377C-0BB3-45BF-A505-4B6C8F3823C5}" type="sibTrans" cxnId="{ABA1237D-4E50-48B5-A618-8F908FE7046E}">
      <dgm:prSet/>
      <dgm:spPr/>
      <dgm:t>
        <a:bodyPr/>
        <a:lstStyle/>
        <a:p>
          <a:endParaRPr lang="en-US"/>
        </a:p>
      </dgm:t>
    </dgm:pt>
    <dgm:pt modelId="{AF4B4E9A-AF3F-4F79-957C-74CD77E06D28}" type="pres">
      <dgm:prSet presAssocID="{3EE029A2-FC67-4984-85CE-90204F6D92C8}" presName="root" presStyleCnt="0">
        <dgm:presLayoutVars>
          <dgm:dir/>
          <dgm:resizeHandles val="exact"/>
        </dgm:presLayoutVars>
      </dgm:prSet>
      <dgm:spPr/>
    </dgm:pt>
    <dgm:pt modelId="{C217F9DF-6C73-4173-AF02-22D7F3779B09}" type="pres">
      <dgm:prSet presAssocID="{08FBF51D-112D-460F-AC9A-8A19EE2C836B}" presName="compNode" presStyleCnt="0"/>
      <dgm:spPr/>
    </dgm:pt>
    <dgm:pt modelId="{3158F71E-6A5A-4014-B8DD-C9122BB2AA26}" type="pres">
      <dgm:prSet presAssocID="{08FBF51D-112D-460F-AC9A-8A19EE2C83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r tree"/>
        </a:ext>
      </dgm:extLst>
    </dgm:pt>
    <dgm:pt modelId="{11A7E405-C464-464F-9101-BA93D63A2595}" type="pres">
      <dgm:prSet presAssocID="{08FBF51D-112D-460F-AC9A-8A19EE2C836B}" presName="spaceRect" presStyleCnt="0"/>
      <dgm:spPr/>
    </dgm:pt>
    <dgm:pt modelId="{93FA24E3-3E02-495F-A4E1-BB3F78E5E6D8}" type="pres">
      <dgm:prSet presAssocID="{08FBF51D-112D-460F-AC9A-8A19EE2C836B}" presName="textRect" presStyleLbl="revTx" presStyleIdx="0" presStyleCnt="3">
        <dgm:presLayoutVars>
          <dgm:chMax val="1"/>
          <dgm:chPref val="1"/>
        </dgm:presLayoutVars>
      </dgm:prSet>
      <dgm:spPr/>
    </dgm:pt>
    <dgm:pt modelId="{CA685B2B-ADFE-49B8-806F-039034EB367E}" type="pres">
      <dgm:prSet presAssocID="{FEF96CAD-6789-42B5-BDE0-504C5D2920A9}" presName="sibTrans" presStyleCnt="0"/>
      <dgm:spPr/>
    </dgm:pt>
    <dgm:pt modelId="{B46C5456-F259-42E9-B7E8-3AC00685D35A}" type="pres">
      <dgm:prSet presAssocID="{7789C754-C71D-4F1A-B470-547F3F6A46AC}" presName="compNode" presStyleCnt="0"/>
      <dgm:spPr/>
    </dgm:pt>
    <dgm:pt modelId="{3ECD69D6-B4F2-4064-B39C-54960C544C68}" type="pres">
      <dgm:prSet presAssocID="{7789C754-C71D-4F1A-B470-547F3F6A46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8E658AE3-816A-4836-9A79-D792BCE73E4D}" type="pres">
      <dgm:prSet presAssocID="{7789C754-C71D-4F1A-B470-547F3F6A46AC}" presName="spaceRect" presStyleCnt="0"/>
      <dgm:spPr/>
    </dgm:pt>
    <dgm:pt modelId="{E68F2914-7F3B-425D-87D2-E3CCF9C22D14}" type="pres">
      <dgm:prSet presAssocID="{7789C754-C71D-4F1A-B470-547F3F6A46AC}" presName="textRect" presStyleLbl="revTx" presStyleIdx="1" presStyleCnt="3">
        <dgm:presLayoutVars>
          <dgm:chMax val="1"/>
          <dgm:chPref val="1"/>
        </dgm:presLayoutVars>
      </dgm:prSet>
      <dgm:spPr/>
    </dgm:pt>
    <dgm:pt modelId="{00B61BBF-56A6-44AD-B8AA-45FE492A82E2}" type="pres">
      <dgm:prSet presAssocID="{A53649BE-533C-4A61-B345-1836F280FF8D}" presName="sibTrans" presStyleCnt="0"/>
      <dgm:spPr/>
    </dgm:pt>
    <dgm:pt modelId="{B165ACB3-2375-40B4-98A1-094FEE0288B7}" type="pres">
      <dgm:prSet presAssocID="{81F0245E-314F-49BD-A7B1-20F295089A87}" presName="compNode" presStyleCnt="0"/>
      <dgm:spPr/>
    </dgm:pt>
    <dgm:pt modelId="{BF1A9583-9F40-4CBF-BEA9-E3F62DD7E05A}" type="pres">
      <dgm:prSet presAssocID="{81F0245E-314F-49BD-A7B1-20F295089A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duous tree"/>
        </a:ext>
      </dgm:extLst>
    </dgm:pt>
    <dgm:pt modelId="{670847B9-0468-428B-942B-3D095EB6F682}" type="pres">
      <dgm:prSet presAssocID="{81F0245E-314F-49BD-A7B1-20F295089A87}" presName="spaceRect" presStyleCnt="0"/>
      <dgm:spPr/>
    </dgm:pt>
    <dgm:pt modelId="{B60784F3-3539-4F5C-ABDF-DC6FFC381780}" type="pres">
      <dgm:prSet presAssocID="{81F0245E-314F-49BD-A7B1-20F295089A87}" presName="textRect" presStyleLbl="revTx" presStyleIdx="2" presStyleCnt="3">
        <dgm:presLayoutVars>
          <dgm:chMax val="1"/>
          <dgm:chPref val="1"/>
        </dgm:presLayoutVars>
      </dgm:prSet>
      <dgm:spPr/>
    </dgm:pt>
  </dgm:ptLst>
  <dgm:cxnLst>
    <dgm:cxn modelId="{95AB4D27-50E9-7244-B9F1-3C9800F8EEBF}" type="presOf" srcId="{3EE029A2-FC67-4984-85CE-90204F6D92C8}" destId="{AF4B4E9A-AF3F-4F79-957C-74CD77E06D28}" srcOrd="0" destOrd="0" presId="urn:microsoft.com/office/officeart/2018/2/layout/IconLabelList"/>
    <dgm:cxn modelId="{ABA1237D-4E50-48B5-A618-8F908FE7046E}" srcId="{3EE029A2-FC67-4984-85CE-90204F6D92C8}" destId="{81F0245E-314F-49BD-A7B1-20F295089A87}" srcOrd="2" destOrd="0" parTransId="{9157D442-48C5-4F7B-A176-6726FFD6187E}" sibTransId="{BC74377C-0BB3-45BF-A505-4B6C8F3823C5}"/>
    <dgm:cxn modelId="{1537B68E-272E-4949-84A0-2EF3891DEDC7}" srcId="{3EE029A2-FC67-4984-85CE-90204F6D92C8}" destId="{7789C754-C71D-4F1A-B470-547F3F6A46AC}" srcOrd="1" destOrd="0" parTransId="{228ABFCA-2CC6-4E0C-9748-2814670F4AA1}" sibTransId="{A53649BE-533C-4A61-B345-1836F280FF8D}"/>
    <dgm:cxn modelId="{E56F439B-2082-7442-8E0E-3ABA27CADF80}" type="presOf" srcId="{7789C754-C71D-4F1A-B470-547F3F6A46AC}" destId="{E68F2914-7F3B-425D-87D2-E3CCF9C22D14}" srcOrd="0" destOrd="0" presId="urn:microsoft.com/office/officeart/2018/2/layout/IconLabelList"/>
    <dgm:cxn modelId="{C4F13CA3-D597-7940-9F69-1BCA426513A4}" type="presOf" srcId="{08FBF51D-112D-460F-AC9A-8A19EE2C836B}" destId="{93FA24E3-3E02-495F-A4E1-BB3F78E5E6D8}" srcOrd="0" destOrd="0" presId="urn:microsoft.com/office/officeart/2018/2/layout/IconLabelList"/>
    <dgm:cxn modelId="{9392C5EB-92CC-184F-A023-B2FE94A1F02F}" type="presOf" srcId="{81F0245E-314F-49BD-A7B1-20F295089A87}" destId="{B60784F3-3539-4F5C-ABDF-DC6FFC381780}" srcOrd="0" destOrd="0" presId="urn:microsoft.com/office/officeart/2018/2/layout/IconLabelList"/>
    <dgm:cxn modelId="{E1C261FC-799F-4D72-9298-E4B7736893D8}" srcId="{3EE029A2-FC67-4984-85CE-90204F6D92C8}" destId="{08FBF51D-112D-460F-AC9A-8A19EE2C836B}" srcOrd="0" destOrd="0" parTransId="{611D445E-D147-415C-A791-DB220B1F2530}" sibTransId="{FEF96CAD-6789-42B5-BDE0-504C5D2920A9}"/>
    <dgm:cxn modelId="{E71BC459-77D4-A940-ABDE-B521AE313850}" type="presParOf" srcId="{AF4B4E9A-AF3F-4F79-957C-74CD77E06D28}" destId="{C217F9DF-6C73-4173-AF02-22D7F3779B09}" srcOrd="0" destOrd="0" presId="urn:microsoft.com/office/officeart/2018/2/layout/IconLabelList"/>
    <dgm:cxn modelId="{82286AF9-32DE-0047-A489-15634EE5E522}" type="presParOf" srcId="{C217F9DF-6C73-4173-AF02-22D7F3779B09}" destId="{3158F71E-6A5A-4014-B8DD-C9122BB2AA26}" srcOrd="0" destOrd="0" presId="urn:microsoft.com/office/officeart/2018/2/layout/IconLabelList"/>
    <dgm:cxn modelId="{116C6773-B274-E049-8ED7-4DA7C9D35BFC}" type="presParOf" srcId="{C217F9DF-6C73-4173-AF02-22D7F3779B09}" destId="{11A7E405-C464-464F-9101-BA93D63A2595}" srcOrd="1" destOrd="0" presId="urn:microsoft.com/office/officeart/2018/2/layout/IconLabelList"/>
    <dgm:cxn modelId="{0B5FE5B6-D5CF-F047-A9DD-82D00A5E72E0}" type="presParOf" srcId="{C217F9DF-6C73-4173-AF02-22D7F3779B09}" destId="{93FA24E3-3E02-495F-A4E1-BB3F78E5E6D8}" srcOrd="2" destOrd="0" presId="urn:microsoft.com/office/officeart/2018/2/layout/IconLabelList"/>
    <dgm:cxn modelId="{71ECECD1-6C24-9943-9843-CFC0E244D94B}" type="presParOf" srcId="{AF4B4E9A-AF3F-4F79-957C-74CD77E06D28}" destId="{CA685B2B-ADFE-49B8-806F-039034EB367E}" srcOrd="1" destOrd="0" presId="urn:microsoft.com/office/officeart/2018/2/layout/IconLabelList"/>
    <dgm:cxn modelId="{E501EA2C-A118-B744-B2CB-3FDBB287F633}" type="presParOf" srcId="{AF4B4E9A-AF3F-4F79-957C-74CD77E06D28}" destId="{B46C5456-F259-42E9-B7E8-3AC00685D35A}" srcOrd="2" destOrd="0" presId="urn:microsoft.com/office/officeart/2018/2/layout/IconLabelList"/>
    <dgm:cxn modelId="{43803C50-1BAC-0E47-8F80-1751720F9F26}" type="presParOf" srcId="{B46C5456-F259-42E9-B7E8-3AC00685D35A}" destId="{3ECD69D6-B4F2-4064-B39C-54960C544C68}" srcOrd="0" destOrd="0" presId="urn:microsoft.com/office/officeart/2018/2/layout/IconLabelList"/>
    <dgm:cxn modelId="{D3253B25-62AC-4840-8175-097A0CF75EDE}" type="presParOf" srcId="{B46C5456-F259-42E9-B7E8-3AC00685D35A}" destId="{8E658AE3-816A-4836-9A79-D792BCE73E4D}" srcOrd="1" destOrd="0" presId="urn:microsoft.com/office/officeart/2018/2/layout/IconLabelList"/>
    <dgm:cxn modelId="{3DB4BBFD-0847-7547-AAAB-9A21D3617152}" type="presParOf" srcId="{B46C5456-F259-42E9-B7E8-3AC00685D35A}" destId="{E68F2914-7F3B-425D-87D2-E3CCF9C22D14}" srcOrd="2" destOrd="0" presId="urn:microsoft.com/office/officeart/2018/2/layout/IconLabelList"/>
    <dgm:cxn modelId="{6FDF4CB9-A9FC-0E4F-90B5-324B6D35B6E2}" type="presParOf" srcId="{AF4B4E9A-AF3F-4F79-957C-74CD77E06D28}" destId="{00B61BBF-56A6-44AD-B8AA-45FE492A82E2}" srcOrd="3" destOrd="0" presId="urn:microsoft.com/office/officeart/2018/2/layout/IconLabelList"/>
    <dgm:cxn modelId="{3C72D3B2-E7EE-C747-B3BC-9FD5E7CC905E}" type="presParOf" srcId="{AF4B4E9A-AF3F-4F79-957C-74CD77E06D28}" destId="{B165ACB3-2375-40B4-98A1-094FEE0288B7}" srcOrd="4" destOrd="0" presId="urn:microsoft.com/office/officeart/2018/2/layout/IconLabelList"/>
    <dgm:cxn modelId="{985F803A-D0AA-254D-BC83-B626F3D44C48}" type="presParOf" srcId="{B165ACB3-2375-40B4-98A1-094FEE0288B7}" destId="{BF1A9583-9F40-4CBF-BEA9-E3F62DD7E05A}" srcOrd="0" destOrd="0" presId="urn:microsoft.com/office/officeart/2018/2/layout/IconLabelList"/>
    <dgm:cxn modelId="{774F9DE2-3C6E-174B-A807-1BCEF91EC36E}" type="presParOf" srcId="{B165ACB3-2375-40B4-98A1-094FEE0288B7}" destId="{670847B9-0468-428B-942B-3D095EB6F682}" srcOrd="1" destOrd="0" presId="urn:microsoft.com/office/officeart/2018/2/layout/IconLabelList"/>
    <dgm:cxn modelId="{D1B7D266-04EF-D74C-9F73-4CB8A306B21A}" type="presParOf" srcId="{B165ACB3-2375-40B4-98A1-094FEE0288B7}" destId="{B60784F3-3539-4F5C-ABDF-DC6FFC3817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82E643-6491-4330-A34C-4D258AC658A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6EE1EB9-ACDF-43D0-A8E8-03C2991B0FB4}">
      <dgm:prSet/>
      <dgm:spPr/>
      <dgm:t>
        <a:bodyPr/>
        <a:lstStyle/>
        <a:p>
          <a:pPr>
            <a:lnSpc>
              <a:spcPct val="100000"/>
            </a:lnSpc>
          </a:pPr>
          <a:r>
            <a:rPr lang="en-US"/>
            <a:t>Python </a:t>
          </a:r>
        </a:p>
      </dgm:t>
    </dgm:pt>
    <dgm:pt modelId="{B32444ED-C86A-490D-8A79-DA01E6616DFB}" type="parTrans" cxnId="{41376076-40B1-4B0A-B7F4-29D4CD605A70}">
      <dgm:prSet/>
      <dgm:spPr/>
      <dgm:t>
        <a:bodyPr/>
        <a:lstStyle/>
        <a:p>
          <a:endParaRPr lang="en-US"/>
        </a:p>
      </dgm:t>
    </dgm:pt>
    <dgm:pt modelId="{9098432B-020F-45CA-A1A9-AE43CA20884A}" type="sibTrans" cxnId="{41376076-40B1-4B0A-B7F4-29D4CD605A70}">
      <dgm:prSet/>
      <dgm:spPr/>
      <dgm:t>
        <a:bodyPr/>
        <a:lstStyle/>
        <a:p>
          <a:endParaRPr lang="en-US"/>
        </a:p>
      </dgm:t>
    </dgm:pt>
    <dgm:pt modelId="{FFC5EBB6-A71A-41CC-8074-3A80C278D7F3}">
      <dgm:prSet/>
      <dgm:spPr/>
      <dgm:t>
        <a:bodyPr/>
        <a:lstStyle/>
        <a:p>
          <a:pPr>
            <a:lnSpc>
              <a:spcPct val="100000"/>
            </a:lnSpc>
          </a:pPr>
          <a:r>
            <a:rPr lang="en-US"/>
            <a:t>Google Colab</a:t>
          </a:r>
        </a:p>
      </dgm:t>
    </dgm:pt>
    <dgm:pt modelId="{D0E9BB51-2B72-49A1-92F9-BEFC2691526C}" type="parTrans" cxnId="{5F0D90A9-AC0B-44F3-BE0D-02667278C5A6}">
      <dgm:prSet/>
      <dgm:spPr/>
      <dgm:t>
        <a:bodyPr/>
        <a:lstStyle/>
        <a:p>
          <a:endParaRPr lang="en-US"/>
        </a:p>
      </dgm:t>
    </dgm:pt>
    <dgm:pt modelId="{2AB57D07-B28F-4CBA-8763-9FE7DF6280A5}" type="sibTrans" cxnId="{5F0D90A9-AC0B-44F3-BE0D-02667278C5A6}">
      <dgm:prSet/>
      <dgm:spPr/>
      <dgm:t>
        <a:bodyPr/>
        <a:lstStyle/>
        <a:p>
          <a:endParaRPr lang="en-US"/>
        </a:p>
      </dgm:t>
    </dgm:pt>
    <dgm:pt modelId="{CCD0E9AB-88A2-41AC-BCC6-2AEC530736D9}">
      <dgm:prSet/>
      <dgm:spPr/>
      <dgm:t>
        <a:bodyPr/>
        <a:lstStyle/>
        <a:p>
          <a:pPr>
            <a:lnSpc>
              <a:spcPct val="100000"/>
            </a:lnSpc>
          </a:pPr>
          <a:r>
            <a:rPr lang="en-US"/>
            <a:t>Flask</a:t>
          </a:r>
        </a:p>
      </dgm:t>
    </dgm:pt>
    <dgm:pt modelId="{0EF153C8-B569-4A26-AD1E-5E364418BF6C}" type="parTrans" cxnId="{A8973910-783A-4AC2-A5A2-5DF510EAB7FC}">
      <dgm:prSet/>
      <dgm:spPr/>
      <dgm:t>
        <a:bodyPr/>
        <a:lstStyle/>
        <a:p>
          <a:endParaRPr lang="en-US"/>
        </a:p>
      </dgm:t>
    </dgm:pt>
    <dgm:pt modelId="{4663D16A-E90E-4066-BBF9-70592B5E94F6}" type="sibTrans" cxnId="{A8973910-783A-4AC2-A5A2-5DF510EAB7FC}">
      <dgm:prSet/>
      <dgm:spPr/>
      <dgm:t>
        <a:bodyPr/>
        <a:lstStyle/>
        <a:p>
          <a:endParaRPr lang="en-US"/>
        </a:p>
      </dgm:t>
    </dgm:pt>
    <dgm:pt modelId="{47187746-260F-46E7-9703-E1F236570DD1}" type="pres">
      <dgm:prSet presAssocID="{CD82E643-6491-4330-A34C-4D258AC658A0}" presName="root" presStyleCnt="0">
        <dgm:presLayoutVars>
          <dgm:dir/>
          <dgm:resizeHandles val="exact"/>
        </dgm:presLayoutVars>
      </dgm:prSet>
      <dgm:spPr/>
    </dgm:pt>
    <dgm:pt modelId="{8A1E42E4-9F34-4426-B6A4-BF9C43CACB81}" type="pres">
      <dgm:prSet presAssocID="{D6EE1EB9-ACDF-43D0-A8E8-03C2991B0FB4}" presName="compNode" presStyleCnt="0"/>
      <dgm:spPr/>
    </dgm:pt>
    <dgm:pt modelId="{8EAD08E4-EAD1-496B-AB41-596F7762C9E8}" type="pres">
      <dgm:prSet presAssocID="{D6EE1EB9-ACDF-43D0-A8E8-03C2991B0F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3DC4F622-C9B2-4AD0-8E84-4F2B64B3F944}" type="pres">
      <dgm:prSet presAssocID="{D6EE1EB9-ACDF-43D0-A8E8-03C2991B0FB4}" presName="spaceRect" presStyleCnt="0"/>
      <dgm:spPr/>
    </dgm:pt>
    <dgm:pt modelId="{2BE2B0B5-3EE1-422B-BFE4-5EE7D75CF239}" type="pres">
      <dgm:prSet presAssocID="{D6EE1EB9-ACDF-43D0-A8E8-03C2991B0FB4}" presName="textRect" presStyleLbl="revTx" presStyleIdx="0" presStyleCnt="3">
        <dgm:presLayoutVars>
          <dgm:chMax val="1"/>
          <dgm:chPref val="1"/>
        </dgm:presLayoutVars>
      </dgm:prSet>
      <dgm:spPr/>
    </dgm:pt>
    <dgm:pt modelId="{63BE0BD1-EC68-43E3-BC99-59CB53E3F87D}" type="pres">
      <dgm:prSet presAssocID="{9098432B-020F-45CA-A1A9-AE43CA20884A}" presName="sibTrans" presStyleCnt="0"/>
      <dgm:spPr/>
    </dgm:pt>
    <dgm:pt modelId="{C2DC7AD4-CC9F-4C2D-87C8-10F812F7582F}" type="pres">
      <dgm:prSet presAssocID="{FFC5EBB6-A71A-41CC-8074-3A80C278D7F3}" presName="compNode" presStyleCnt="0"/>
      <dgm:spPr/>
    </dgm:pt>
    <dgm:pt modelId="{444BDFBB-1E1F-49FA-8089-97413FC0B513}" type="pres">
      <dgm:prSet presAssocID="{FFC5EBB6-A71A-41CC-8074-3A80C278D7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ptop"/>
        </a:ext>
      </dgm:extLst>
    </dgm:pt>
    <dgm:pt modelId="{1AD57A64-565E-4A7E-915F-EB4248F24608}" type="pres">
      <dgm:prSet presAssocID="{FFC5EBB6-A71A-41CC-8074-3A80C278D7F3}" presName="spaceRect" presStyleCnt="0"/>
      <dgm:spPr/>
    </dgm:pt>
    <dgm:pt modelId="{2D7C4401-F585-4BC0-BFD8-25C405FD7C77}" type="pres">
      <dgm:prSet presAssocID="{FFC5EBB6-A71A-41CC-8074-3A80C278D7F3}" presName="textRect" presStyleLbl="revTx" presStyleIdx="1" presStyleCnt="3">
        <dgm:presLayoutVars>
          <dgm:chMax val="1"/>
          <dgm:chPref val="1"/>
        </dgm:presLayoutVars>
      </dgm:prSet>
      <dgm:spPr/>
    </dgm:pt>
    <dgm:pt modelId="{6C22BBDA-5025-41CB-BBEC-943D487E6DB3}" type="pres">
      <dgm:prSet presAssocID="{2AB57D07-B28F-4CBA-8763-9FE7DF6280A5}" presName="sibTrans" presStyleCnt="0"/>
      <dgm:spPr/>
    </dgm:pt>
    <dgm:pt modelId="{A32A0551-D70C-4534-A28B-7D08ED376BFD}" type="pres">
      <dgm:prSet presAssocID="{CCD0E9AB-88A2-41AC-BCC6-2AEC530736D9}" presName="compNode" presStyleCnt="0"/>
      <dgm:spPr/>
    </dgm:pt>
    <dgm:pt modelId="{06B7655F-C0CD-464A-8C02-38DAC0B4AE86}" type="pres">
      <dgm:prSet presAssocID="{CCD0E9AB-88A2-41AC-BCC6-2AEC530736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sk"/>
        </a:ext>
      </dgm:extLst>
    </dgm:pt>
    <dgm:pt modelId="{09BC2F1C-2647-4171-96A7-0D079FA593B3}" type="pres">
      <dgm:prSet presAssocID="{CCD0E9AB-88A2-41AC-BCC6-2AEC530736D9}" presName="spaceRect" presStyleCnt="0"/>
      <dgm:spPr/>
    </dgm:pt>
    <dgm:pt modelId="{444441D4-80C8-465D-A508-3D9053828D58}" type="pres">
      <dgm:prSet presAssocID="{CCD0E9AB-88A2-41AC-BCC6-2AEC530736D9}" presName="textRect" presStyleLbl="revTx" presStyleIdx="2" presStyleCnt="3">
        <dgm:presLayoutVars>
          <dgm:chMax val="1"/>
          <dgm:chPref val="1"/>
        </dgm:presLayoutVars>
      </dgm:prSet>
      <dgm:spPr/>
    </dgm:pt>
  </dgm:ptLst>
  <dgm:cxnLst>
    <dgm:cxn modelId="{A8973910-783A-4AC2-A5A2-5DF510EAB7FC}" srcId="{CD82E643-6491-4330-A34C-4D258AC658A0}" destId="{CCD0E9AB-88A2-41AC-BCC6-2AEC530736D9}" srcOrd="2" destOrd="0" parTransId="{0EF153C8-B569-4A26-AD1E-5E364418BF6C}" sibTransId="{4663D16A-E90E-4066-BBF9-70592B5E94F6}"/>
    <dgm:cxn modelId="{41376076-40B1-4B0A-B7F4-29D4CD605A70}" srcId="{CD82E643-6491-4330-A34C-4D258AC658A0}" destId="{D6EE1EB9-ACDF-43D0-A8E8-03C2991B0FB4}" srcOrd="0" destOrd="0" parTransId="{B32444ED-C86A-490D-8A79-DA01E6616DFB}" sibTransId="{9098432B-020F-45CA-A1A9-AE43CA20884A}"/>
    <dgm:cxn modelId="{8839579D-342F-4702-892C-65AD1135B451}" type="presOf" srcId="{CD82E643-6491-4330-A34C-4D258AC658A0}" destId="{47187746-260F-46E7-9703-E1F236570DD1}" srcOrd="0" destOrd="0" presId="urn:microsoft.com/office/officeart/2018/2/layout/IconLabelList"/>
    <dgm:cxn modelId="{ECC67AA9-7948-42F6-B566-B1A6367F8170}" type="presOf" srcId="{CCD0E9AB-88A2-41AC-BCC6-2AEC530736D9}" destId="{444441D4-80C8-465D-A508-3D9053828D58}" srcOrd="0" destOrd="0" presId="urn:microsoft.com/office/officeart/2018/2/layout/IconLabelList"/>
    <dgm:cxn modelId="{5F0D90A9-AC0B-44F3-BE0D-02667278C5A6}" srcId="{CD82E643-6491-4330-A34C-4D258AC658A0}" destId="{FFC5EBB6-A71A-41CC-8074-3A80C278D7F3}" srcOrd="1" destOrd="0" parTransId="{D0E9BB51-2B72-49A1-92F9-BEFC2691526C}" sibTransId="{2AB57D07-B28F-4CBA-8763-9FE7DF6280A5}"/>
    <dgm:cxn modelId="{BEE621BF-734D-4D5E-B1BF-FC44DE2A2D5B}" type="presOf" srcId="{D6EE1EB9-ACDF-43D0-A8E8-03C2991B0FB4}" destId="{2BE2B0B5-3EE1-422B-BFE4-5EE7D75CF239}" srcOrd="0" destOrd="0" presId="urn:microsoft.com/office/officeart/2018/2/layout/IconLabelList"/>
    <dgm:cxn modelId="{99E30BE4-D560-4671-976B-1839BFDAAB9D}" type="presOf" srcId="{FFC5EBB6-A71A-41CC-8074-3A80C278D7F3}" destId="{2D7C4401-F585-4BC0-BFD8-25C405FD7C77}" srcOrd="0" destOrd="0" presId="urn:microsoft.com/office/officeart/2018/2/layout/IconLabelList"/>
    <dgm:cxn modelId="{FF7F43F6-7506-4513-991A-2305899BEB48}" type="presParOf" srcId="{47187746-260F-46E7-9703-E1F236570DD1}" destId="{8A1E42E4-9F34-4426-B6A4-BF9C43CACB81}" srcOrd="0" destOrd="0" presId="urn:microsoft.com/office/officeart/2018/2/layout/IconLabelList"/>
    <dgm:cxn modelId="{823F7218-76BB-481F-92C9-5EBF63B72991}" type="presParOf" srcId="{8A1E42E4-9F34-4426-B6A4-BF9C43CACB81}" destId="{8EAD08E4-EAD1-496B-AB41-596F7762C9E8}" srcOrd="0" destOrd="0" presId="urn:microsoft.com/office/officeart/2018/2/layout/IconLabelList"/>
    <dgm:cxn modelId="{444882A2-7079-4DFC-868B-2E475A458F5D}" type="presParOf" srcId="{8A1E42E4-9F34-4426-B6A4-BF9C43CACB81}" destId="{3DC4F622-C9B2-4AD0-8E84-4F2B64B3F944}" srcOrd="1" destOrd="0" presId="urn:microsoft.com/office/officeart/2018/2/layout/IconLabelList"/>
    <dgm:cxn modelId="{6917C7DB-D305-4498-A6D1-4F8A12D0E559}" type="presParOf" srcId="{8A1E42E4-9F34-4426-B6A4-BF9C43CACB81}" destId="{2BE2B0B5-3EE1-422B-BFE4-5EE7D75CF239}" srcOrd="2" destOrd="0" presId="urn:microsoft.com/office/officeart/2018/2/layout/IconLabelList"/>
    <dgm:cxn modelId="{FA5BC8E1-EDEE-4AB8-A0C9-C8C1E4FCE4A7}" type="presParOf" srcId="{47187746-260F-46E7-9703-E1F236570DD1}" destId="{63BE0BD1-EC68-43E3-BC99-59CB53E3F87D}" srcOrd="1" destOrd="0" presId="urn:microsoft.com/office/officeart/2018/2/layout/IconLabelList"/>
    <dgm:cxn modelId="{E77A528F-2743-4E94-849A-A63E31BD2EEA}" type="presParOf" srcId="{47187746-260F-46E7-9703-E1F236570DD1}" destId="{C2DC7AD4-CC9F-4C2D-87C8-10F812F7582F}" srcOrd="2" destOrd="0" presId="urn:microsoft.com/office/officeart/2018/2/layout/IconLabelList"/>
    <dgm:cxn modelId="{F3F66127-DE51-4163-8949-5D94B38FD311}" type="presParOf" srcId="{C2DC7AD4-CC9F-4C2D-87C8-10F812F7582F}" destId="{444BDFBB-1E1F-49FA-8089-97413FC0B513}" srcOrd="0" destOrd="0" presId="urn:microsoft.com/office/officeart/2018/2/layout/IconLabelList"/>
    <dgm:cxn modelId="{D6E812B7-020D-475E-9C1A-E47E9E37464D}" type="presParOf" srcId="{C2DC7AD4-CC9F-4C2D-87C8-10F812F7582F}" destId="{1AD57A64-565E-4A7E-915F-EB4248F24608}" srcOrd="1" destOrd="0" presId="urn:microsoft.com/office/officeart/2018/2/layout/IconLabelList"/>
    <dgm:cxn modelId="{F46B271C-47C1-4B7A-A176-65F270DA1C57}" type="presParOf" srcId="{C2DC7AD4-CC9F-4C2D-87C8-10F812F7582F}" destId="{2D7C4401-F585-4BC0-BFD8-25C405FD7C77}" srcOrd="2" destOrd="0" presId="urn:microsoft.com/office/officeart/2018/2/layout/IconLabelList"/>
    <dgm:cxn modelId="{4B63B191-03E3-447E-ABC5-99ED3D67CB90}" type="presParOf" srcId="{47187746-260F-46E7-9703-E1F236570DD1}" destId="{6C22BBDA-5025-41CB-BBEC-943D487E6DB3}" srcOrd="3" destOrd="0" presId="urn:microsoft.com/office/officeart/2018/2/layout/IconLabelList"/>
    <dgm:cxn modelId="{D6800A1B-9421-401B-9ECB-72ED0F976C7D}" type="presParOf" srcId="{47187746-260F-46E7-9703-E1F236570DD1}" destId="{A32A0551-D70C-4534-A28B-7D08ED376BFD}" srcOrd="4" destOrd="0" presId="urn:microsoft.com/office/officeart/2018/2/layout/IconLabelList"/>
    <dgm:cxn modelId="{7EB35731-52AE-4D8B-990C-7482973EF318}" type="presParOf" srcId="{A32A0551-D70C-4534-A28B-7D08ED376BFD}" destId="{06B7655F-C0CD-464A-8C02-38DAC0B4AE86}" srcOrd="0" destOrd="0" presId="urn:microsoft.com/office/officeart/2018/2/layout/IconLabelList"/>
    <dgm:cxn modelId="{2B78CEA2-FB84-4612-B270-1E274921B8C5}" type="presParOf" srcId="{A32A0551-D70C-4534-A28B-7D08ED376BFD}" destId="{09BC2F1C-2647-4171-96A7-0D079FA593B3}" srcOrd="1" destOrd="0" presId="urn:microsoft.com/office/officeart/2018/2/layout/IconLabelList"/>
    <dgm:cxn modelId="{EA75F886-B645-47D3-BDEE-9FE625770972}" type="presParOf" srcId="{A32A0551-D70C-4534-A28B-7D08ED376BFD}" destId="{444441D4-80C8-465D-A508-3D9053828D5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8F71E-6A5A-4014-B8DD-C9122BB2AA26}">
      <dsp:nvSpPr>
        <dsp:cNvPr id="0" name=""/>
        <dsp:cNvSpPr/>
      </dsp:nvSpPr>
      <dsp:spPr>
        <a:xfrm>
          <a:off x="1212569" y="894550"/>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A24E3-3E02-495F-A4E1-BB3F78E5E6D8}">
      <dsp:nvSpPr>
        <dsp:cNvPr id="0" name=""/>
        <dsp:cNvSpPr/>
      </dsp:nvSpPr>
      <dsp:spPr>
        <a:xfrm>
          <a:off x="417971" y="2579287"/>
          <a:ext cx="288945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What environmental and weather factors are most influential in predicting forest fires?</a:t>
          </a:r>
          <a:endParaRPr lang="en-US" sz="1400" kern="1200" dirty="0"/>
        </a:p>
      </dsp:txBody>
      <dsp:txXfrm>
        <a:off x="417971" y="2579287"/>
        <a:ext cx="2889450" cy="877500"/>
      </dsp:txXfrm>
    </dsp:sp>
    <dsp:sp modelId="{3ECD69D6-B4F2-4064-B39C-54960C544C68}">
      <dsp:nvSpPr>
        <dsp:cNvPr id="0" name=""/>
        <dsp:cNvSpPr/>
      </dsp:nvSpPr>
      <dsp:spPr>
        <a:xfrm>
          <a:off x="4607673" y="894550"/>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F2914-7F3B-425D-87D2-E3CCF9C22D14}">
      <dsp:nvSpPr>
        <dsp:cNvPr id="0" name=""/>
        <dsp:cNvSpPr/>
      </dsp:nvSpPr>
      <dsp:spPr>
        <a:xfrm>
          <a:off x="3813074" y="2579287"/>
          <a:ext cx="288945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How can machine learning algorithms effectively model the complex relationships between environmental variables and fire occurrences?</a:t>
          </a:r>
          <a:endParaRPr lang="en-US" sz="1400" kern="1200" dirty="0"/>
        </a:p>
      </dsp:txBody>
      <dsp:txXfrm>
        <a:off x="3813074" y="2579287"/>
        <a:ext cx="2889450" cy="877500"/>
      </dsp:txXfrm>
    </dsp:sp>
    <dsp:sp modelId="{BF1A9583-9F40-4CBF-BEA9-E3F62DD7E05A}">
      <dsp:nvSpPr>
        <dsp:cNvPr id="0" name=""/>
        <dsp:cNvSpPr/>
      </dsp:nvSpPr>
      <dsp:spPr>
        <a:xfrm>
          <a:off x="8002777" y="894550"/>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784F3-3539-4F5C-ABDF-DC6FFC381780}">
      <dsp:nvSpPr>
        <dsp:cNvPr id="0" name=""/>
        <dsp:cNvSpPr/>
      </dsp:nvSpPr>
      <dsp:spPr>
        <a:xfrm>
          <a:off x="7208178" y="2579287"/>
          <a:ext cx="288945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How do different machine learning algorithms compare in terms of predictive accuracy for forest fire prediction?</a:t>
          </a:r>
          <a:endParaRPr lang="en-US" sz="1400" kern="1200" dirty="0"/>
        </a:p>
      </dsp:txBody>
      <dsp:txXfrm>
        <a:off x="7208178" y="2579287"/>
        <a:ext cx="2889450" cy="87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D08E4-EAD1-496B-AB41-596F7762C9E8}">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2B0B5-3EE1-422B-BFE4-5EE7D75CF239}">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Python </a:t>
          </a:r>
        </a:p>
      </dsp:txBody>
      <dsp:txXfrm>
        <a:off x="417971" y="2644140"/>
        <a:ext cx="2889450" cy="720000"/>
      </dsp:txXfrm>
    </dsp:sp>
    <dsp:sp modelId="{444BDFBB-1E1F-49FA-8089-97413FC0B513}">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C4401-F585-4BC0-BFD8-25C405FD7C77}">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Google Colab</a:t>
          </a:r>
        </a:p>
      </dsp:txBody>
      <dsp:txXfrm>
        <a:off x="3813074" y="2644140"/>
        <a:ext cx="2889450" cy="720000"/>
      </dsp:txXfrm>
    </dsp:sp>
    <dsp:sp modelId="{06B7655F-C0CD-464A-8C02-38DAC0B4AE86}">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441D4-80C8-465D-A508-3D9053828D5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Flask</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4T23:03:08.6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14,'43'0,"-4"0,-19 0,1 0,0 0,-1 0,-3 0,-1 0,0 0,-3 0,8 0,-8 0,4 0,2 2,-5-1,7 3,-8-4,3 5,1-4,-3 4,4-5,-5 3,3-3,1 2,-4-2,4 5,-2-3,-2 1,6-1,-6 1,2-3,2 2,-3-2,3 0,-1 0,0 0,-1 0,9 0,-5 0,3 0,-5-2,-6-1,6-2,-2 2,3-4,-4 5,-1-3,3 3,-2 1,3-1,3 2,-5 0,5 0,-3 0,-2 0,2 0,0 0,-4 0,4 0,2 0,-4 0,3 0,-4 0,-1 0,5 0,-2 0,-2 0,6 0,-8 0,7 0,-5 0,0 0,4 0,-5 0,6 0,-3 0,-1 0,3 0,-4 0,2 0,0 0,0 0,3 0,-4 0,4 0,-5 0,3 0,0 0,0-2,-1 1,-1-1,1 0,-2 1,3-1,-2 2,1-3,0 3,-1-3,1 3,-1 0,1 0,-1 0,1 0,-1 0,2 0,-3-3,3 3,-1-3,-1 3,3 0,-4 0,5 0,-2 0,-3 0,3 0,-5 0,6 0,-3 0,1 0,1 0,-3 0,7 0,-8 0,4 0,0 0,-4 0,9 0,-8 0,3 0,0 0,-4 0,8 0,-6 0,1 0,3 0,-7 0,5 2,-3-1,2 3,4-3,-5 1,2 1,-2-3,1 6,0-6,2 5,-6-2,7-1,-6 3,4-5,0 5,-3-2,2-1,0 3,2-4,0 1,-4-2,0 0,3 3,-1-2,3 1,-7-2,8 0,-7 0,4 0,0 3,-4-2,9 1,-8-2,5 0,-4 2,1-1,1 1,0-2,0 0,0 0,-3 0,5 0,-5 3,3-3,0 3,0-3,1 0,-2 0,-1 0,-2 0,8 0,-8 0,4 0,0 0,-4 0,5 0,-1 0,-3 0,4 0,-4 0,2 0,0 0,0 0,-2 0,24-3,-20 0,22-1,-24-2,1 5,3-5,-7 5,2-2,3 1,-5 1,6-2,-5 3,0 0,5 0,-2 0,2 0,9 0,-12-2,9 1,-14-2,3 3,4 0,-4 0,7 0,9 0,-9 0,13 0,-21 0,2 0,1 0,-3 0,8 0,-6 0,3 0,5 0,-9 0,7 0,-5 0,-3 0,12 0,-11 0,7 0,-4 0,-4 0,10 0,-10 0,6 0,-4 0,-1 0,6 0,-7 0,4 0,-1 0,-1 0,5 0,-5 0,1 0,5 0,-7 0,7 0,-5 0,0 0,1 0,3 0,-7 0,2 0,1 0,-3 0,8 0,-4 0,1 0,-2 0,-2 0,4 0,-3 0,4 0,-4 0,2 0,2 0,-4 0,3 0,-5 0,6 0,-6 0,4 0,0 0,0 0,1 0,-2 0,1 0,-4 0,7 0,-6 0,0 0,5 0,-7 0,9 0,-4 0,32 0,-17 0,23-3,-29 2,0-3,-5 4,-1 0,1-3,-4 3,-1-4,1 4,-2 0,5 0,-6 0,1 0,2 0,0 3,-1-2,1 4,-5-3,4 1,2 2,-6-3,6 1,-3 1,2-3,-2 1,4-2,-3 3,-2-3,4 3,-3-3,6 0,-2 3,-1-3,-6 3,7-1,-6-1,5 1,-2-2,-5 0,9 0,-6 0,1 0,2 0,-3 0,4 0,-2 0,-3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4T23:03:22.0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46,'49'0,"-6"0,-22 0,-1 0,1 0,-4 0,2 3,9 3,-12-2,9 1,-16-2,5-2,6 4,-7-4,5 4,-2-2,-6 0,11 0,-8-3,2 0,4 0,1 0,-5 0,5 0,-9 0,5 0,1 0,-1 0,-1 0,1 0,1-3,1 3,-4-5,4 2,-6 0,5-2,-1 5,-1-5,-1 1,5-1,-7 2,5-2,-3 2,5-2,-3 2,7-3,-9 6,2-3,2 3,-9 0,12 0,-6-2,0 1,2-1,-1 2,-2 0,4 0,-1 0,-5 0,10 0,-10 0,6 0,-2 0,-4 0,10 0,-9 0,9 0,-8 0,2 0,-1 0,1 0,-1 0,1 0,-1 0,1 0,0 0,1 0,0 0,-2 0,1 0,-2 0,5 0,-3 0,2-2,-3 1,-1-1,2 0,2 1,-3-1,5-1,-8 3,4-3,-1 3,2 0,0 0,-1-2,-1 1,1-1,-1 2,4 0,-5 0,2 0,-1 0,1 0,3 0,-3 0,-2 0,2 0,2 0,-5 0,7 0,-9 0,6 0,2 0,-7 0,6 0,-1 0,-1 0,5 0,-6 0,-2 0,6 0,-7 0,6 0,-1 0,-3 0,3 0,-2 0,-1 0,10 0,3 0,1 0,2 0,-9 0,0 3,-1-2,1 2,0-3,-1 0,-3 0,3 0,-3 0,-1 0,4 0,-7 0,3 2,3-1,-8 2,9-1,-8-2,4 5,3-5,-6 3,5-1,-1-1,-1 4,1-4,0 4,-4-4,9 1,-9 1,4-2,1 1,-3 0,3-1,1 4,-6-5,4 3,2-1,-8-1,10 3,-10-3,4 1,3 0,-5-1,6 3,-5-3,1 1,4 0,-6-1,5 2,3-1,-7-1,7 2,-4-3,-4 0,9 0,-9 0,5 0,-1 0,-4 0,8 0,-8 0,2 0,2 0,-1 0,1 0,0 0,-5 0,7 0,-3 0,1 0,0 0,-1-3,2 3,1-2,-5 2,3-3,0 2,1-1,-1 2,1 0,-5 0,8-3,-8 2,4-1,1 2,-5 0,6-3,-1 3,-3-2,2 2,0-3,-4 2,8-1,-4-1,0 2,3-2,-8 3,8 0,-7 0,3-3,0 2,-4-1,13 2,-11 0,7 0,-5 0,-3 0,8 0,-8 0,4 0,4 0,-6 0,6 0,-4 0,-7 0,10 0,-7 0,3 0,7 0,-5 0,2 0,1 0,-8 0,3 0,1 0,-4 0,10 0,-10 0,4 0,4 0,-7 0,7 0,-5 0,1 0,3 0,1 0,-4 0,2 0,-2 0,4 0,-4 0,-2 0,2 0,-3-3,8 2,-7-1,3 2,-2 0,-3 0,6 0,-4 0,3 0,1 0,-6 0,4 0,4 0,-6 0,6 0,-6 0,2 0,0 0,-1 0,5 0,-7 0,7 0,-4 0,-4 0,9 0,-8 0,7 0,-9 0,4 0,0 0,-3 0,12 0,-11 0,11 0,-12 0,6 0,-6 0,3 0,5 0,-7 0,7 0,-4 0,-4 0,10 0,-8 0,3 0,1 0,-6 0,4 0,-1 0,-3 0,8 0,-8 0,4 0,0 0,-3 0,5 0,-2 0,-4 0,5 0,-1 2,-1-1,3 1,-5-2,3 0,-2 2,6-1,-8 2,6-3,-1 0,-3 0,2 0,0 0,-3 0,12 0,-15 0,9 0,-6 0,-1 0,7 0,-6 0,1 0,1 0,-1 0,5 0,-5 2,2-1,4 2,-7-1,11-1,-8 1,4-2,-1 0,1 3,0-2,-1 2,1-3,0 0,-1 0,1 0,-4 0,3 0,-8 0,6 0,-3 0,0 0,1 3,1-3,-1 2,3-2,-7 3,8-2,-7 1,4-2,0 0,-2 0,5 0,-5 0,1 2,-1-1,4 1,-5-2,3 0,-2 0,-1 0,11 0,-11 0,11 0,6 0,-10 0,6 0,-16 0,0 0,7-2,1 1,0-1,-1 2,-6 0,6-2,-2-1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ABF-A327-86D0-F60A-F5CF8EB043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3A2D8-26EE-04EC-1626-CABE43A0C4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2A472F-EEC6-A3C1-8B32-061B047E76F8}"/>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A21C4DFA-301E-1D26-B606-142741A84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95698-1209-943D-CFE2-8881F525A2EB}"/>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3076940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90A58-7B45-57AA-7D12-485C5652A3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D71D07-BF51-34D1-7A0C-1D16D3C586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63D4D-02EE-5961-A65E-5049BD286F9A}"/>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E2270552-649A-E10A-B695-790EE6789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4D763-4A2D-12EF-CA97-9F377437E90E}"/>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1777087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AAD35-B425-0878-B143-5E8A9CFED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D7D748-82B4-F4F0-8E6C-0EE38A605E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60F33-D848-722D-8AED-EFE7AC1F15E2}"/>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0D9ADF58-4B03-B769-9949-01CDE2468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ECA4A-E41A-D264-10B5-9F7CD0BFC299}"/>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309000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A86C-8715-B47D-51BC-99ED95368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DF9519-1851-8B6B-0A4E-A827473A4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522A9-8234-5614-E1B5-B70C5A8EF7A6}"/>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90655EE3-6F9A-FBA2-5C0A-FD6C4C91A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9C7FE-B564-955C-0855-2487F7747E0A}"/>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304597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22DF-EF3C-3EC1-0C69-191230E65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9C147-D793-2BFD-0FA3-2A185FB970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8B232-4566-C367-3029-130FB44273F8}"/>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459C5680-E663-62C8-29C3-3FB8DBDC1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43E5E-EB8A-35B0-E33F-4F3732789CC7}"/>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393460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B676-7274-9B17-DF00-618B76D3A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DD1C41-2F02-53CA-918D-E4663B551D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A6D673-59FA-FBBD-1878-438179161C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9C130-F8A0-628A-50B7-675D42FA79EA}"/>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6" name="Footer Placeholder 5">
            <a:extLst>
              <a:ext uri="{FF2B5EF4-FFF2-40B4-BE49-F238E27FC236}">
                <a16:creationId xmlns:a16="http://schemas.microsoft.com/office/drawing/2014/main" id="{4C92879F-9AFF-25CF-FA0D-BE91DFFDBA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B45A2-0CCF-C65B-B7DB-345FB0D21AAD}"/>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1838974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5C24-F5F5-97C9-937F-6BCCD4B4CB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C0D7B-D392-C620-7834-479D3A63B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123C4-832E-D94C-622B-C4261BB5A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4A21A9-67EF-1522-33DB-F8AB54542E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3C104-6486-A7A2-CD2F-2617952B7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F559D-EA6F-4582-D0BA-AAB7874A4A4F}"/>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8" name="Footer Placeholder 7">
            <a:extLst>
              <a:ext uri="{FF2B5EF4-FFF2-40B4-BE49-F238E27FC236}">
                <a16:creationId xmlns:a16="http://schemas.microsoft.com/office/drawing/2014/main" id="{D1F21454-06A6-78C6-91EA-7F1F09740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3CA6-D57D-E110-2F49-0CF2EC79D758}"/>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256648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F9DD-486B-EA01-3EBF-D8260D748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A74F99-FF12-0B9E-EC69-79AFA8DA290B}"/>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4" name="Footer Placeholder 3">
            <a:extLst>
              <a:ext uri="{FF2B5EF4-FFF2-40B4-BE49-F238E27FC236}">
                <a16:creationId xmlns:a16="http://schemas.microsoft.com/office/drawing/2014/main" id="{ED1BC93A-A098-8A0D-4D4A-B3B4AB1CA7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00DC50-C433-0051-D904-585B9ADE2357}"/>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97396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4B06B-8A5E-B325-EC78-F6CA04B4FD02}"/>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3" name="Footer Placeholder 2">
            <a:extLst>
              <a:ext uri="{FF2B5EF4-FFF2-40B4-BE49-F238E27FC236}">
                <a16:creationId xmlns:a16="http://schemas.microsoft.com/office/drawing/2014/main" id="{51DCDE5B-6809-0751-E557-D3B83037C6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583E35-9D7D-1E9E-B15E-870C601ECA10}"/>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221597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FF59-84D5-5993-D5BB-76283B241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4C457C-1CCA-BFA2-FEBC-DC3282DBC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B21F7F-5EF1-A9E7-B61A-EFAC395CA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74453F-8600-371E-70B8-C2103E18E2F3}"/>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6" name="Footer Placeholder 5">
            <a:extLst>
              <a:ext uri="{FF2B5EF4-FFF2-40B4-BE49-F238E27FC236}">
                <a16:creationId xmlns:a16="http://schemas.microsoft.com/office/drawing/2014/main" id="{315A60F5-472F-8BB7-7D92-D65F75FBD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A30A5-5FC7-8693-88B4-55DA3E5A9AB2}"/>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392025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40379-6F67-3809-D540-7008762C97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D4C92-EB5C-7B7F-4109-AA656CD60F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852340-EB9B-A73B-C426-455EFBB45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71C5ED-E0BA-A0D0-95EA-7A372E999B8A}"/>
              </a:ext>
            </a:extLst>
          </p:cNvPr>
          <p:cNvSpPr>
            <a:spLocks noGrp="1"/>
          </p:cNvSpPr>
          <p:nvPr>
            <p:ph type="dt" sz="half" idx="10"/>
          </p:nvPr>
        </p:nvSpPr>
        <p:spPr/>
        <p:txBody>
          <a:bodyPr/>
          <a:lstStyle/>
          <a:p>
            <a:fld id="{EB27372A-46A2-624D-AD49-9B278EFEAFFC}" type="datetimeFigureOut">
              <a:rPr lang="en-US" smtClean="0"/>
              <a:t>4/14/24</a:t>
            </a:fld>
            <a:endParaRPr lang="en-US"/>
          </a:p>
        </p:txBody>
      </p:sp>
      <p:sp>
        <p:nvSpPr>
          <p:cNvPr id="6" name="Footer Placeholder 5">
            <a:extLst>
              <a:ext uri="{FF2B5EF4-FFF2-40B4-BE49-F238E27FC236}">
                <a16:creationId xmlns:a16="http://schemas.microsoft.com/office/drawing/2014/main" id="{85866CB6-05E8-DB3C-7A94-6AFB9FB5B3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0390A-E3A3-20DF-BF87-F7E91ADA6883}"/>
              </a:ext>
            </a:extLst>
          </p:cNvPr>
          <p:cNvSpPr>
            <a:spLocks noGrp="1"/>
          </p:cNvSpPr>
          <p:nvPr>
            <p:ph type="sldNum" sz="quarter" idx="12"/>
          </p:nvPr>
        </p:nvSpPr>
        <p:spPr/>
        <p:txBody>
          <a:bodyPr/>
          <a:lstStyle/>
          <a:p>
            <a:fld id="{F6EF56A9-657F-804C-8CC2-8438EE5E02C0}" type="slidenum">
              <a:rPr lang="en-US" smtClean="0"/>
              <a:t>‹#›</a:t>
            </a:fld>
            <a:endParaRPr lang="en-US"/>
          </a:p>
        </p:txBody>
      </p:sp>
    </p:spTree>
    <p:extLst>
      <p:ext uri="{BB962C8B-B14F-4D97-AF65-F5344CB8AC3E}">
        <p14:creationId xmlns:p14="http://schemas.microsoft.com/office/powerpoint/2010/main" val="230771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7291F-04C9-E7FC-9A59-C52B0329E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258AA6-C70E-91CC-43F7-CE99ACA72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523EB-F15A-3007-0B30-4A92546B81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27372A-46A2-624D-AD49-9B278EFEAFFC}" type="datetimeFigureOut">
              <a:rPr lang="en-US" smtClean="0"/>
              <a:t>4/14/24</a:t>
            </a:fld>
            <a:endParaRPr lang="en-US"/>
          </a:p>
        </p:txBody>
      </p:sp>
      <p:sp>
        <p:nvSpPr>
          <p:cNvPr id="5" name="Footer Placeholder 4">
            <a:extLst>
              <a:ext uri="{FF2B5EF4-FFF2-40B4-BE49-F238E27FC236}">
                <a16:creationId xmlns:a16="http://schemas.microsoft.com/office/drawing/2014/main" id="{CCDC2170-7115-3366-92B7-259543365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9B5A50-DC0A-B71A-5BDD-8E1ACEFEB6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EF56A9-657F-804C-8CC2-8438EE5E02C0}" type="slidenum">
              <a:rPr lang="en-US" smtClean="0"/>
              <a:t>‹#›</a:t>
            </a:fld>
            <a:endParaRPr lang="en-US"/>
          </a:p>
        </p:txBody>
      </p:sp>
    </p:spTree>
    <p:extLst>
      <p:ext uri="{BB962C8B-B14F-4D97-AF65-F5344CB8AC3E}">
        <p14:creationId xmlns:p14="http://schemas.microsoft.com/office/powerpoint/2010/main" val="2706271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archive.ics.uci.edu/dataset/547/algerian+forest+fires+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Red Flowing Smoke">
            <a:extLst>
              <a:ext uri="{FF2B5EF4-FFF2-40B4-BE49-F238E27FC236}">
                <a16:creationId xmlns:a16="http://schemas.microsoft.com/office/drawing/2014/main" id="{38A95508-0832-8D7B-8108-00125C6278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709AD-BE59-DBF9-8091-265F1929701D}"/>
              </a:ext>
            </a:extLst>
          </p:cNvPr>
          <p:cNvSpPr>
            <a:spLocks noGrp="1"/>
          </p:cNvSpPr>
          <p:nvPr>
            <p:ph type="ctrTitle"/>
          </p:nvPr>
        </p:nvSpPr>
        <p:spPr>
          <a:xfrm>
            <a:off x="1527695" y="321073"/>
            <a:ext cx="9130514" cy="2285425"/>
          </a:xfrm>
          <a:effectLst>
            <a:outerShdw blurRad="50800" dist="38100" dir="2700000" algn="tl" rotWithShape="0">
              <a:prstClr val="black">
                <a:alpha val="40000"/>
              </a:prstClr>
            </a:outerShdw>
          </a:effectLst>
        </p:spPr>
        <p:txBody>
          <a:bodyPr>
            <a:normAutofit/>
          </a:bodyPr>
          <a:lstStyle/>
          <a:p>
            <a:r>
              <a:rPr lang="en-US" sz="5400" b="1" i="0" dirty="0">
                <a:solidFill>
                  <a:srgbClr val="FFFFFF"/>
                </a:solidFill>
                <a:effectLst/>
              </a:rPr>
              <a:t>FOREST FIRE PREDICTION</a:t>
            </a:r>
            <a:br>
              <a:rPr lang="en-US" sz="5400" b="1" i="0" dirty="0">
                <a:solidFill>
                  <a:srgbClr val="FFFFFF"/>
                </a:solidFill>
                <a:effectLst/>
              </a:rPr>
            </a:br>
            <a:endParaRPr lang="en-US" sz="5400" dirty="0">
              <a:solidFill>
                <a:srgbClr val="FFFFFF"/>
              </a:solidFill>
            </a:endParaRPr>
          </a:p>
        </p:txBody>
      </p:sp>
      <p:sp>
        <p:nvSpPr>
          <p:cNvPr id="3" name="Subtitle 2">
            <a:extLst>
              <a:ext uri="{FF2B5EF4-FFF2-40B4-BE49-F238E27FC236}">
                <a16:creationId xmlns:a16="http://schemas.microsoft.com/office/drawing/2014/main" id="{B0B26C5C-B13C-8BEE-93B8-97D46EB30003}"/>
              </a:ext>
            </a:extLst>
          </p:cNvPr>
          <p:cNvSpPr>
            <a:spLocks noGrp="1"/>
          </p:cNvSpPr>
          <p:nvPr>
            <p:ph type="subTitle" idx="1"/>
          </p:nvPr>
        </p:nvSpPr>
        <p:spPr>
          <a:xfrm>
            <a:off x="638827" y="2606498"/>
            <a:ext cx="10597019" cy="2417523"/>
          </a:xfrm>
          <a:effectLst>
            <a:outerShdw blurRad="50800" dist="38100" dir="2700000" algn="tl" rotWithShape="0">
              <a:prstClr val="black">
                <a:alpha val="40000"/>
              </a:prstClr>
            </a:outerShdw>
          </a:effectLst>
        </p:spPr>
        <p:txBody>
          <a:bodyPr>
            <a:normAutofit/>
          </a:bodyPr>
          <a:lstStyle/>
          <a:p>
            <a:endParaRPr lang="en-US" b="1" dirty="0">
              <a:solidFill>
                <a:srgbClr val="FFFFFF"/>
              </a:solidFill>
            </a:endParaRPr>
          </a:p>
          <a:p>
            <a:r>
              <a:rPr lang="en-US" b="1" dirty="0" err="1">
                <a:solidFill>
                  <a:srgbClr val="FFFFFF"/>
                </a:solidFill>
              </a:rPr>
              <a:t>Nithin</a:t>
            </a:r>
            <a:r>
              <a:rPr lang="en-US" sz="2600" b="1" dirty="0">
                <a:solidFill>
                  <a:srgbClr val="FFFFFF"/>
                </a:solidFill>
              </a:rPr>
              <a:t> Kumar Allam</a:t>
            </a:r>
          </a:p>
          <a:p>
            <a:r>
              <a:rPr lang="en-US" sz="2600" b="1" dirty="0">
                <a:solidFill>
                  <a:srgbClr val="FFFFFF"/>
                </a:solidFill>
              </a:rPr>
              <a:t>XU43419</a:t>
            </a:r>
          </a:p>
          <a:p>
            <a:endParaRPr lang="en-US" sz="800" dirty="0">
              <a:solidFill>
                <a:srgbClr val="FFFFFF"/>
              </a:solidFill>
            </a:endParaRPr>
          </a:p>
          <a:p>
            <a:r>
              <a:rPr lang="en-US" sz="1800" dirty="0">
                <a:solidFill>
                  <a:srgbClr val="FFFFFF"/>
                </a:solidFill>
                <a:latin typeface="Times New Roman" panose="02020603050405020304" pitchFamily="18" charset="0"/>
                <a:cs typeface="Times New Roman" panose="02020603050405020304" pitchFamily="18" charset="0"/>
              </a:rPr>
              <a:t>Prepared for: UMBC </a:t>
            </a:r>
          </a:p>
          <a:p>
            <a:r>
              <a:rPr lang="en-US" sz="1800" dirty="0">
                <a:solidFill>
                  <a:srgbClr val="FFFFFF"/>
                </a:solidFill>
                <a:latin typeface="Times New Roman" panose="02020603050405020304" pitchFamily="18" charset="0"/>
                <a:cs typeface="Times New Roman" panose="02020603050405020304" pitchFamily="18" charset="0"/>
              </a:rPr>
              <a:t>Data Science Master Degree Capstone by Dr. </a:t>
            </a:r>
            <a:r>
              <a:rPr lang="en-US" sz="1800" dirty="0" err="1">
                <a:solidFill>
                  <a:srgbClr val="FFFFFF"/>
                </a:solidFill>
                <a:latin typeface="Times New Roman" panose="02020603050405020304" pitchFamily="18" charset="0"/>
                <a:cs typeface="Times New Roman" panose="02020603050405020304" pitchFamily="18" charset="0"/>
              </a:rPr>
              <a:t>Chaojie</a:t>
            </a:r>
            <a:r>
              <a:rPr lang="en-US" sz="1800" dirty="0">
                <a:solidFill>
                  <a:srgbClr val="FFFFFF"/>
                </a:solidFill>
                <a:latin typeface="Times New Roman" panose="02020603050405020304" pitchFamily="18" charset="0"/>
                <a:cs typeface="Times New Roman" panose="02020603050405020304" pitchFamily="18" charset="0"/>
              </a:rPr>
              <a:t> (Jay) Wang</a:t>
            </a:r>
          </a:p>
          <a:p>
            <a:endParaRPr lang="en-US" sz="800" dirty="0">
              <a:solidFill>
                <a:srgbClr val="FFFFFF"/>
              </a:solidFill>
            </a:endParaRPr>
          </a:p>
          <a:p>
            <a:endParaRPr lang="en-US" sz="800" dirty="0">
              <a:solidFill>
                <a:srgbClr val="FFFFFF"/>
              </a:solidFill>
            </a:endParaRPr>
          </a:p>
        </p:txBody>
      </p:sp>
    </p:spTree>
    <p:extLst>
      <p:ext uri="{BB962C8B-B14F-4D97-AF65-F5344CB8AC3E}">
        <p14:creationId xmlns:p14="http://schemas.microsoft.com/office/powerpoint/2010/main" val="316775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21196-9E5B-20B1-29A6-AE6508517A26}"/>
              </a:ext>
            </a:extLst>
          </p:cNvPr>
          <p:cNvSpPr>
            <a:spLocks noGrp="1"/>
          </p:cNvSpPr>
          <p:nvPr>
            <p:ph type="title"/>
          </p:nvPr>
        </p:nvSpPr>
        <p:spPr>
          <a:xfrm>
            <a:off x="836679" y="723898"/>
            <a:ext cx="6002110" cy="1495425"/>
          </a:xfrm>
        </p:spPr>
        <p:txBody>
          <a:bodyPr>
            <a:normAutofit/>
          </a:bodyPr>
          <a:lstStyle/>
          <a:p>
            <a:r>
              <a:rPr lang="en-US" sz="3400" b="1" dirty="0">
                <a:highlight>
                  <a:srgbClr val="FFFFFF"/>
                </a:highlight>
                <a:latin typeface="-apple-system"/>
              </a:rPr>
              <a:t>Model deployment </a:t>
            </a:r>
            <a:r>
              <a:rPr lang="en-US" sz="3400" b="1" dirty="0"/>
              <a:t>(</a:t>
            </a:r>
            <a:r>
              <a:rPr lang="en-US" sz="3400" b="1" i="0" dirty="0">
                <a:effectLst/>
                <a:highlight>
                  <a:srgbClr val="FFFFFF"/>
                </a:highlight>
                <a:latin typeface="-apple-system"/>
              </a:rPr>
              <a:t>Flask Integration)</a:t>
            </a:r>
            <a:br>
              <a:rPr lang="en-US" sz="3400" b="1" i="0" dirty="0">
                <a:effectLst/>
                <a:highlight>
                  <a:srgbClr val="FFFFFF"/>
                </a:highlight>
                <a:latin typeface="-apple-system"/>
              </a:rPr>
            </a:br>
            <a:endParaRPr lang="en-US" sz="3400" b="1" dirty="0"/>
          </a:p>
        </p:txBody>
      </p:sp>
      <p:sp>
        <p:nvSpPr>
          <p:cNvPr id="16" name="Content Placeholder 2">
            <a:extLst>
              <a:ext uri="{FF2B5EF4-FFF2-40B4-BE49-F238E27FC236}">
                <a16:creationId xmlns:a16="http://schemas.microsoft.com/office/drawing/2014/main" id="{BB25F0E0-8885-AFFE-3096-098EA4394A9D}"/>
              </a:ext>
            </a:extLst>
          </p:cNvPr>
          <p:cNvSpPr>
            <a:spLocks noGrp="1"/>
          </p:cNvSpPr>
          <p:nvPr>
            <p:ph idx="1"/>
          </p:nvPr>
        </p:nvSpPr>
        <p:spPr>
          <a:xfrm>
            <a:off x="836680" y="2405067"/>
            <a:ext cx="6002110" cy="3729034"/>
          </a:xfrm>
        </p:spPr>
        <p:txBody>
          <a:bodyPr>
            <a:normAutofit/>
          </a:bodyPr>
          <a:lstStyle/>
          <a:p>
            <a:r>
              <a:rPr lang="en-US" sz="2000" b="0" i="0" dirty="0">
                <a:effectLst/>
                <a:highlight>
                  <a:srgbClr val="FFFFFF"/>
                </a:highlight>
                <a:latin typeface="-apple-system"/>
              </a:rPr>
              <a:t>Importing the Flask module and creating a Flask web server from the Flask module</a:t>
            </a:r>
          </a:p>
          <a:p>
            <a:pPr>
              <a:buFont typeface="+mj-lt"/>
              <a:buAutoNum type="arabicPeriod"/>
            </a:pPr>
            <a:r>
              <a:rPr lang="en-US" sz="2000" b="1" i="0" dirty="0">
                <a:effectLst/>
                <a:highlight>
                  <a:srgbClr val="FFFFFF"/>
                </a:highlight>
                <a:latin typeface="Söhne"/>
              </a:rPr>
              <a:t>Input Data:</a:t>
            </a:r>
            <a:r>
              <a:rPr lang="en-US" sz="2000" b="0" i="0" dirty="0">
                <a:effectLst/>
                <a:highlight>
                  <a:srgbClr val="FFFFFF"/>
                </a:highlight>
                <a:latin typeface="Söhne"/>
              </a:rPr>
              <a:t> Users can input environmental parameters such as temperature, wind speed, </a:t>
            </a:r>
            <a:r>
              <a:rPr lang="en-US" sz="2000" b="0" i="0" dirty="0">
                <a:effectLst/>
                <a:highlight>
                  <a:srgbClr val="FFFFFF"/>
                </a:highlight>
                <a:latin typeface="-apple-system"/>
              </a:rPr>
              <a:t>Fuel moisture code</a:t>
            </a:r>
            <a:r>
              <a:rPr lang="en-US" sz="2000" dirty="0">
                <a:highlight>
                  <a:srgbClr val="FFFFFF"/>
                </a:highlight>
                <a:latin typeface="Söhne"/>
              </a:rPr>
              <a:t>.</a:t>
            </a:r>
            <a:endParaRPr lang="en-US" sz="2000" b="0" i="0" dirty="0">
              <a:effectLst/>
              <a:highlight>
                <a:srgbClr val="FFFFFF"/>
              </a:highlight>
              <a:latin typeface="Söhne"/>
            </a:endParaRPr>
          </a:p>
          <a:p>
            <a:pPr>
              <a:buFont typeface="+mj-lt"/>
              <a:buAutoNum type="arabicPeriod"/>
            </a:pPr>
            <a:r>
              <a:rPr lang="en-US" sz="2000" b="1" i="0" dirty="0">
                <a:effectLst/>
                <a:highlight>
                  <a:srgbClr val="FFFFFF"/>
                </a:highlight>
                <a:latin typeface="Söhne"/>
              </a:rPr>
              <a:t>Prediction:</a:t>
            </a:r>
            <a:r>
              <a:rPr lang="en-US" sz="2000" b="0" i="0" dirty="0">
                <a:effectLst/>
                <a:highlight>
                  <a:srgbClr val="FFFFFF"/>
                </a:highlight>
                <a:latin typeface="Söhne"/>
              </a:rPr>
              <a:t> The input data is processed by our machine learning model, which analyzes the features and predicts the likelihood of a forest fire occurrence.</a:t>
            </a:r>
          </a:p>
          <a:p>
            <a:endParaRPr lang="en-US" sz="2000" b="0" i="0" dirty="0">
              <a:effectLst/>
              <a:highlight>
                <a:srgbClr val="FFFFFF"/>
              </a:highlight>
              <a:latin typeface="-apple-system"/>
            </a:endParaRPr>
          </a:p>
          <a:p>
            <a:endParaRPr lang="en-US" sz="2000" dirty="0"/>
          </a:p>
        </p:txBody>
      </p:sp>
      <p:pic>
        <p:nvPicPr>
          <p:cNvPr id="17" name="Picture 16" descr="Network connection abstract against a white background">
            <a:extLst>
              <a:ext uri="{FF2B5EF4-FFF2-40B4-BE49-F238E27FC236}">
                <a16:creationId xmlns:a16="http://schemas.microsoft.com/office/drawing/2014/main" id="{79453353-CC96-1606-5F45-1DFC9A838891}"/>
              </a:ext>
            </a:extLst>
          </p:cNvPr>
          <p:cNvPicPr>
            <a:picLocks noChangeAspect="1"/>
          </p:cNvPicPr>
          <p:nvPr/>
        </p:nvPicPr>
        <p:blipFill rotWithShape="1">
          <a:blip r:embed="rId2"/>
          <a:srcRect l="1675" r="49731" b="-1"/>
          <a:stretch/>
        </p:blipFill>
        <p:spPr>
          <a:xfrm>
            <a:off x="7199440" y="10"/>
            <a:ext cx="4992560" cy="6857990"/>
          </a:xfrm>
          <a:prstGeom prst="rect">
            <a:avLst/>
          </a:prstGeom>
          <a:effectLst/>
        </p:spPr>
      </p:pic>
    </p:spTree>
    <p:extLst>
      <p:ext uri="{BB962C8B-B14F-4D97-AF65-F5344CB8AC3E}">
        <p14:creationId xmlns:p14="http://schemas.microsoft.com/office/powerpoint/2010/main" val="356288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Large tree surrounded by tall trees autumn">
            <a:extLst>
              <a:ext uri="{FF2B5EF4-FFF2-40B4-BE49-F238E27FC236}">
                <a16:creationId xmlns:a16="http://schemas.microsoft.com/office/drawing/2014/main" id="{36AAE6D0-3E5A-688D-87E0-E5DF4A705CEC}"/>
              </a:ext>
            </a:extLst>
          </p:cNvPr>
          <p:cNvPicPr>
            <a:picLocks noGrp="1" noChangeAspect="1"/>
          </p:cNvPicPr>
          <p:nvPr>
            <p:ph idx="1"/>
          </p:nvPr>
        </p:nvPicPr>
        <p:blipFill rotWithShape="1">
          <a:blip r:embed="rId2"/>
          <a:srcRect b="15730"/>
          <a:stretch/>
        </p:blipFill>
        <p:spPr>
          <a:xfrm>
            <a:off x="20" y="10"/>
            <a:ext cx="12191979" cy="6857990"/>
          </a:xfrm>
          <a:prstGeom prst="rect">
            <a:avLst/>
          </a:prstGeom>
        </p:spPr>
      </p:pic>
      <p:sp>
        <p:nvSpPr>
          <p:cNvPr id="58"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6ADB3-24A7-19BE-CC41-4FAB829EBCF0}"/>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pPr algn="ctr"/>
            <a:r>
              <a:rPr lang="en-US" sz="4000" b="1" dirty="0">
                <a:solidFill>
                  <a:srgbClr val="FFFFFF"/>
                </a:solidFill>
              </a:rPr>
              <a:t>Thank you</a:t>
            </a:r>
          </a:p>
        </p:txBody>
      </p:sp>
    </p:spTree>
    <p:extLst>
      <p:ext uri="{BB962C8B-B14F-4D97-AF65-F5344CB8AC3E}">
        <p14:creationId xmlns:p14="http://schemas.microsoft.com/office/powerpoint/2010/main" val="282333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E9252-54B1-DCD2-4E64-B038C3A4D124}"/>
              </a:ext>
            </a:extLst>
          </p:cNvPr>
          <p:cNvSpPr>
            <a:spLocks noGrp="1"/>
          </p:cNvSpPr>
          <p:nvPr>
            <p:ph type="title"/>
          </p:nvPr>
        </p:nvSpPr>
        <p:spPr>
          <a:xfrm>
            <a:off x="836679" y="723898"/>
            <a:ext cx="6002110" cy="1495425"/>
          </a:xfrm>
        </p:spPr>
        <p:txBody>
          <a:bodyPr>
            <a:normAutofit/>
          </a:bodyPr>
          <a:lstStyle/>
          <a:p>
            <a:r>
              <a:rPr lang="en-US" sz="4000" b="1" i="0" dirty="0">
                <a:effectLst/>
                <a:latin typeface="-apple-system"/>
              </a:rPr>
              <a:t>Introduction</a:t>
            </a:r>
            <a:endParaRPr lang="en-US" sz="4000" dirty="0"/>
          </a:p>
        </p:txBody>
      </p:sp>
      <p:sp>
        <p:nvSpPr>
          <p:cNvPr id="3" name="Content Placeholder 2">
            <a:extLst>
              <a:ext uri="{FF2B5EF4-FFF2-40B4-BE49-F238E27FC236}">
                <a16:creationId xmlns:a16="http://schemas.microsoft.com/office/drawing/2014/main" id="{5F192D7F-71C1-B598-BCBC-32579E93C08A}"/>
              </a:ext>
            </a:extLst>
          </p:cNvPr>
          <p:cNvSpPr>
            <a:spLocks noGrp="1"/>
          </p:cNvSpPr>
          <p:nvPr>
            <p:ph idx="1"/>
          </p:nvPr>
        </p:nvSpPr>
        <p:spPr>
          <a:xfrm>
            <a:off x="836680" y="2405067"/>
            <a:ext cx="6002110" cy="3729034"/>
          </a:xfrm>
        </p:spPr>
        <p:txBody>
          <a:bodyPr>
            <a:normAutofit/>
          </a:bodyPr>
          <a:lstStyle/>
          <a:p>
            <a:r>
              <a:rPr lang="en-US" sz="2000" dirty="0">
                <a:effectLst/>
                <a:latin typeface="Times New Roman" panose="02020603050405020304" pitchFamily="18" charset="0"/>
                <a:cs typeface="Times New Roman" panose="02020603050405020304" pitchFamily="18" charset="0"/>
              </a:rPr>
              <a:t>Forest fires pose significant threats to environmental conservation and human safety. </a:t>
            </a:r>
          </a:p>
          <a:p>
            <a:r>
              <a:rPr lang="en-US" sz="2000" dirty="0">
                <a:effectLst/>
                <a:latin typeface="Times New Roman" panose="02020603050405020304" pitchFamily="18" charset="0"/>
                <a:cs typeface="Times New Roman" panose="02020603050405020304" pitchFamily="18" charset="0"/>
              </a:rPr>
              <a:t>Uncontrolled wildfires can lead to extensive damage to ecosystems, loss of biodiversity, destruction of habitats, and endangerment of human communities. </a:t>
            </a:r>
          </a:p>
          <a:p>
            <a:r>
              <a:rPr lang="en-US" sz="2000" dirty="0">
                <a:effectLst/>
                <a:latin typeface="Times New Roman" panose="02020603050405020304" pitchFamily="18" charset="0"/>
                <a:cs typeface="Times New Roman" panose="02020603050405020304" pitchFamily="18" charset="0"/>
              </a:rPr>
              <a:t>Predicting forest fires accurately is crucial for implementing proactive measures to mitigate these risks and minimize their impact</a:t>
            </a:r>
          </a:p>
          <a:p>
            <a:endParaRPr lang="en-US" sz="2000" dirty="0"/>
          </a:p>
        </p:txBody>
      </p:sp>
      <p:pic>
        <p:nvPicPr>
          <p:cNvPr id="19" name="Picture 18" descr="Plant growing in a concrete crack">
            <a:extLst>
              <a:ext uri="{FF2B5EF4-FFF2-40B4-BE49-F238E27FC236}">
                <a16:creationId xmlns:a16="http://schemas.microsoft.com/office/drawing/2014/main" id="{4068F805-34A0-2D76-CB5E-5C587FEECB85}"/>
              </a:ext>
            </a:extLst>
          </p:cNvPr>
          <p:cNvPicPr>
            <a:picLocks noChangeAspect="1"/>
          </p:cNvPicPr>
          <p:nvPr/>
        </p:nvPicPr>
        <p:blipFill rotWithShape="1">
          <a:blip r:embed="rId2"/>
          <a:srcRect l="16276" r="35130" b="-1"/>
          <a:stretch/>
        </p:blipFill>
        <p:spPr>
          <a:xfrm>
            <a:off x="7199440" y="10"/>
            <a:ext cx="4992560" cy="6857990"/>
          </a:xfrm>
          <a:prstGeom prst="rect">
            <a:avLst/>
          </a:prstGeom>
          <a:effectLst/>
        </p:spPr>
      </p:pic>
    </p:spTree>
    <p:extLst>
      <p:ext uri="{BB962C8B-B14F-4D97-AF65-F5344CB8AC3E}">
        <p14:creationId xmlns:p14="http://schemas.microsoft.com/office/powerpoint/2010/main" val="362965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0A690-C449-48A1-F6F3-EB3EBF36B143}"/>
              </a:ext>
            </a:extLst>
          </p:cNvPr>
          <p:cNvSpPr>
            <a:spLocks noGrp="1"/>
          </p:cNvSpPr>
          <p:nvPr>
            <p:ph type="title"/>
          </p:nvPr>
        </p:nvSpPr>
        <p:spPr/>
        <p:txBody>
          <a:bodyPr/>
          <a:lstStyle/>
          <a:p>
            <a:r>
              <a:rPr lang="en-US" sz="4400" b="1" i="0" dirty="0">
                <a:effectLst/>
                <a:latin typeface="-apple-system"/>
              </a:rPr>
              <a:t>Research Questions:</a:t>
            </a:r>
            <a:endParaRPr lang="en-US" dirty="0"/>
          </a:p>
        </p:txBody>
      </p:sp>
      <p:graphicFrame>
        <p:nvGraphicFramePr>
          <p:cNvPr id="5" name="Content Placeholder 2">
            <a:extLst>
              <a:ext uri="{FF2B5EF4-FFF2-40B4-BE49-F238E27FC236}">
                <a16:creationId xmlns:a16="http://schemas.microsoft.com/office/drawing/2014/main" id="{FBBC6B8E-0E0A-F538-C0C0-435C3E2E403B}"/>
              </a:ext>
            </a:extLst>
          </p:cNvPr>
          <p:cNvGraphicFramePr>
            <a:graphicFrameLocks noGrp="1"/>
          </p:cNvGraphicFramePr>
          <p:nvPr>
            <p:ph idx="1"/>
            <p:extLst>
              <p:ext uri="{D42A27DB-BD31-4B8C-83A1-F6EECF244321}">
                <p14:modId xmlns:p14="http://schemas.microsoft.com/office/powerpoint/2010/main" val="25457993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650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6415A-2849-4157-A270-0489D98E7A0E}"/>
              </a:ext>
            </a:extLst>
          </p:cNvPr>
          <p:cNvSpPr>
            <a:spLocks noGrp="1"/>
          </p:cNvSpPr>
          <p:nvPr>
            <p:ph type="title"/>
          </p:nvPr>
        </p:nvSpPr>
        <p:spPr>
          <a:xfrm>
            <a:off x="836679" y="723898"/>
            <a:ext cx="6002110" cy="1495425"/>
          </a:xfrm>
        </p:spPr>
        <p:txBody>
          <a:bodyPr>
            <a:normAutofit/>
          </a:bodyPr>
          <a:lstStyle/>
          <a:p>
            <a:r>
              <a:rPr lang="en-US" sz="4000" b="1" i="0" dirty="0">
                <a:effectLst/>
                <a:latin typeface="-apple-system"/>
              </a:rPr>
              <a:t>Data</a:t>
            </a:r>
            <a:endParaRPr lang="en-US" sz="4000" dirty="0"/>
          </a:p>
        </p:txBody>
      </p:sp>
      <p:sp>
        <p:nvSpPr>
          <p:cNvPr id="19" name="Content Placeholder 2">
            <a:extLst>
              <a:ext uri="{FF2B5EF4-FFF2-40B4-BE49-F238E27FC236}">
                <a16:creationId xmlns:a16="http://schemas.microsoft.com/office/drawing/2014/main" id="{011807EC-D651-46B5-87D3-70CD8A0A89C3}"/>
              </a:ext>
            </a:extLst>
          </p:cNvPr>
          <p:cNvSpPr>
            <a:spLocks noGrp="1"/>
          </p:cNvSpPr>
          <p:nvPr>
            <p:ph idx="1"/>
          </p:nvPr>
        </p:nvSpPr>
        <p:spPr>
          <a:xfrm>
            <a:off x="836680" y="2405067"/>
            <a:ext cx="6002110" cy="3729034"/>
          </a:xfrm>
        </p:spPr>
        <p:txBody>
          <a:bodyPr>
            <a:normAutofit/>
          </a:bodyPr>
          <a:lstStyle/>
          <a:p>
            <a:pPr>
              <a:buFont typeface="Arial" panose="020B0604020202020204" pitchFamily="34" charset="0"/>
              <a:buChar char="•"/>
            </a:pPr>
            <a:r>
              <a:rPr lang="en-US" sz="2000" b="1" i="0" dirty="0">
                <a:effectLst/>
                <a:highlight>
                  <a:srgbClr val="FFFFFF"/>
                </a:highlight>
                <a:latin typeface="-apple-system"/>
              </a:rPr>
              <a:t>Data source:</a:t>
            </a:r>
            <a:r>
              <a:rPr lang="en-US" sz="2000" b="0" i="0" dirty="0">
                <a:effectLst/>
                <a:highlight>
                  <a:srgbClr val="FFFFFF"/>
                </a:highlight>
                <a:latin typeface="-apple-system"/>
              </a:rPr>
              <a:t> </a:t>
            </a:r>
            <a:r>
              <a:rPr lang="en-US" sz="2000" b="0" i="0" u="sng" dirty="0">
                <a:effectLst/>
                <a:highlight>
                  <a:srgbClr val="FFFFFF"/>
                </a:highlight>
                <a:latin typeface="-apple-system"/>
                <a:hlinkClick r:id="rId2"/>
              </a:rPr>
              <a:t>Algerian Forest Fires from UCI</a:t>
            </a:r>
            <a:endParaRPr lang="en-US" sz="2000" b="0" i="0" dirty="0">
              <a:effectLst/>
              <a:highlight>
                <a:srgbClr val="FFFFFF"/>
              </a:highlight>
              <a:latin typeface="-apple-system"/>
            </a:endParaRPr>
          </a:p>
          <a:p>
            <a:pPr>
              <a:buFont typeface="Arial" panose="020B0604020202020204" pitchFamily="34" charset="0"/>
              <a:buChar char="•"/>
            </a:pPr>
            <a:r>
              <a:rPr lang="en-US" sz="2000" b="1" i="0" dirty="0">
                <a:effectLst/>
                <a:highlight>
                  <a:srgbClr val="FFFFFF"/>
                </a:highlight>
                <a:latin typeface="-apple-system"/>
              </a:rPr>
              <a:t>Data size:</a:t>
            </a:r>
            <a:r>
              <a:rPr lang="en-US" sz="2000" b="0" i="0" dirty="0">
                <a:effectLst/>
                <a:highlight>
                  <a:srgbClr val="FFFFFF"/>
                </a:highlight>
                <a:latin typeface="-apple-system"/>
              </a:rPr>
              <a:t> 12.9 KB</a:t>
            </a:r>
          </a:p>
          <a:p>
            <a:pPr>
              <a:buFont typeface="Arial" panose="020B0604020202020204" pitchFamily="34" charset="0"/>
              <a:buChar char="•"/>
            </a:pPr>
            <a:r>
              <a:rPr lang="en-US" sz="2000" b="1" i="0" dirty="0">
                <a:effectLst/>
                <a:highlight>
                  <a:srgbClr val="FFFFFF"/>
                </a:highlight>
                <a:latin typeface="-apple-system"/>
              </a:rPr>
              <a:t>Time period:</a:t>
            </a:r>
            <a:r>
              <a:rPr lang="en-US" sz="2000" b="0" i="0" dirty="0">
                <a:effectLst/>
                <a:highlight>
                  <a:srgbClr val="FFFFFF"/>
                </a:highlight>
                <a:latin typeface="-apple-system"/>
              </a:rPr>
              <a:t> The datasets cover a time span of (from 06/01/2012 to 09/30/2012).</a:t>
            </a:r>
          </a:p>
          <a:p>
            <a:pPr>
              <a:buFont typeface="Arial" panose="020B0604020202020204" pitchFamily="34" charset="0"/>
              <a:buChar char="•"/>
            </a:pPr>
            <a:r>
              <a:rPr lang="en-US" sz="2000" b="1" i="0" dirty="0">
                <a:effectLst/>
                <a:highlight>
                  <a:srgbClr val="FFFFFF"/>
                </a:highlight>
                <a:latin typeface="-apple-system"/>
              </a:rPr>
              <a:t>What does each row represent?</a:t>
            </a:r>
            <a:endParaRPr lang="en-US" sz="2000" b="0" i="0" dirty="0">
              <a:effectLst/>
              <a:highlight>
                <a:srgbClr val="FFFFFF"/>
              </a:highlight>
              <a:latin typeface="-apple-system"/>
            </a:endParaRPr>
          </a:p>
          <a:p>
            <a:pPr marL="742950" lvl="1" indent="-285750">
              <a:buFont typeface="Arial" panose="020B0604020202020204" pitchFamily="34" charset="0"/>
              <a:buChar char="•"/>
            </a:pPr>
            <a:r>
              <a:rPr lang="en-US" sz="2000" b="0" i="0" dirty="0">
                <a:effectLst/>
                <a:highlight>
                  <a:srgbClr val="FFFFFF"/>
                </a:highlight>
                <a:latin typeface="-apple-system"/>
              </a:rPr>
              <a:t>The dataset includes 244 instances that regroup a data of two regions of Algeria, namely the </a:t>
            </a:r>
            <a:r>
              <a:rPr lang="en-US" sz="2000" b="0" i="0" dirty="0" err="1">
                <a:effectLst/>
                <a:highlight>
                  <a:srgbClr val="FFFFFF"/>
                </a:highlight>
                <a:latin typeface="-apple-system"/>
              </a:rPr>
              <a:t>Bejaia</a:t>
            </a:r>
            <a:r>
              <a:rPr lang="en-US" sz="2000" b="0" i="0" dirty="0">
                <a:effectLst/>
                <a:highlight>
                  <a:srgbClr val="FFFFFF"/>
                </a:highlight>
                <a:latin typeface="-apple-system"/>
              </a:rPr>
              <a:t> region located in the northeast of Algeria and the Sidi Bel-abbes region located in the northwest of Algeria</a:t>
            </a:r>
          </a:p>
          <a:p>
            <a:pPr marL="0" indent="0">
              <a:buNone/>
            </a:pPr>
            <a:endParaRPr lang="en-US" sz="2000" dirty="0"/>
          </a:p>
        </p:txBody>
      </p:sp>
      <p:pic>
        <p:nvPicPr>
          <p:cNvPr id="5" name="Picture 4" descr="Abstract background">
            <a:extLst>
              <a:ext uri="{FF2B5EF4-FFF2-40B4-BE49-F238E27FC236}">
                <a16:creationId xmlns:a16="http://schemas.microsoft.com/office/drawing/2014/main" id="{961CE0FC-EC77-69DE-3081-D2D0B10A6A17}"/>
              </a:ext>
            </a:extLst>
          </p:cNvPr>
          <p:cNvPicPr>
            <a:picLocks noChangeAspect="1"/>
          </p:cNvPicPr>
          <p:nvPr/>
        </p:nvPicPr>
        <p:blipFill rotWithShape="1">
          <a:blip r:embed="rId3"/>
          <a:srcRect l="47937" r="8384"/>
          <a:stretch/>
        </p:blipFill>
        <p:spPr>
          <a:xfrm>
            <a:off x="7199440" y="10"/>
            <a:ext cx="4992560" cy="6857990"/>
          </a:xfrm>
          <a:prstGeom prst="rect">
            <a:avLst/>
          </a:prstGeom>
          <a:effectLst/>
        </p:spPr>
      </p:pic>
    </p:spTree>
    <p:extLst>
      <p:ext uri="{BB962C8B-B14F-4D97-AF65-F5344CB8AC3E}">
        <p14:creationId xmlns:p14="http://schemas.microsoft.com/office/powerpoint/2010/main" val="21172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34E78-C6D9-43D7-3E1C-AAC6C10F4DE4}"/>
              </a:ext>
            </a:extLst>
          </p:cNvPr>
          <p:cNvSpPr>
            <a:spLocks noGrp="1"/>
          </p:cNvSpPr>
          <p:nvPr>
            <p:ph type="title"/>
          </p:nvPr>
        </p:nvSpPr>
        <p:spPr>
          <a:xfrm>
            <a:off x="761803" y="350196"/>
            <a:ext cx="4646904" cy="1624520"/>
          </a:xfrm>
        </p:spPr>
        <p:txBody>
          <a:bodyPr anchor="ctr">
            <a:normAutofit/>
          </a:bodyPr>
          <a:lstStyle/>
          <a:p>
            <a:r>
              <a:rPr lang="en-US" sz="4000" b="1" i="0">
                <a:effectLst/>
                <a:latin typeface="-apple-system"/>
              </a:rPr>
              <a:t>Features/Predictors</a:t>
            </a:r>
            <a:endParaRPr lang="en-US" sz="4000"/>
          </a:p>
        </p:txBody>
      </p:sp>
      <p:sp>
        <p:nvSpPr>
          <p:cNvPr id="3" name="Content Placeholder 2">
            <a:extLst>
              <a:ext uri="{FF2B5EF4-FFF2-40B4-BE49-F238E27FC236}">
                <a16:creationId xmlns:a16="http://schemas.microsoft.com/office/drawing/2014/main" id="{F75829BB-31F9-4534-5EFA-1B11922CC8B9}"/>
              </a:ext>
            </a:extLst>
          </p:cNvPr>
          <p:cNvSpPr>
            <a:spLocks noGrp="1"/>
          </p:cNvSpPr>
          <p:nvPr>
            <p:ph idx="1"/>
          </p:nvPr>
        </p:nvSpPr>
        <p:spPr>
          <a:xfrm>
            <a:off x="761802" y="2743200"/>
            <a:ext cx="4646905" cy="3613149"/>
          </a:xfrm>
        </p:spPr>
        <p:txBody>
          <a:bodyPr anchor="ctr">
            <a:normAutofit/>
          </a:bodyPr>
          <a:lstStyle/>
          <a:p>
            <a:r>
              <a:rPr lang="en-US" sz="2000" b="0" i="0" dirty="0">
                <a:effectLst/>
                <a:highlight>
                  <a:srgbClr val="FFFFFF"/>
                </a:highlight>
                <a:latin typeface="-apple-system"/>
              </a:rPr>
              <a:t>Temperature</a:t>
            </a:r>
          </a:p>
          <a:p>
            <a:r>
              <a:rPr lang="en-US" sz="2000" b="0" i="0" dirty="0">
                <a:effectLst/>
                <a:highlight>
                  <a:srgbClr val="FFFFFF"/>
                </a:highlight>
                <a:latin typeface="-apple-system"/>
              </a:rPr>
              <a:t>relative humidity (RH), </a:t>
            </a:r>
          </a:p>
          <a:p>
            <a:r>
              <a:rPr lang="en-US" sz="2000" b="0" i="0" dirty="0">
                <a:effectLst/>
                <a:highlight>
                  <a:srgbClr val="FFFFFF"/>
                </a:highlight>
                <a:latin typeface="-apple-system"/>
              </a:rPr>
              <a:t>wind speed (</a:t>
            </a:r>
            <a:r>
              <a:rPr lang="en-US" sz="2000" b="0" i="0" dirty="0" err="1">
                <a:effectLst/>
                <a:highlight>
                  <a:srgbClr val="FFFFFF"/>
                </a:highlight>
                <a:latin typeface="-apple-system"/>
              </a:rPr>
              <a:t>Ws</a:t>
            </a:r>
            <a:r>
              <a:rPr lang="en-US" sz="2000" b="0" i="0" dirty="0">
                <a:effectLst/>
                <a:highlight>
                  <a:srgbClr val="FFFFFF"/>
                </a:highlight>
                <a:latin typeface="-apple-system"/>
              </a:rPr>
              <a:t>),</a:t>
            </a:r>
          </a:p>
          <a:p>
            <a:r>
              <a:rPr lang="en-US" sz="2000" b="0" i="0" dirty="0">
                <a:effectLst/>
                <a:highlight>
                  <a:srgbClr val="FFFFFF"/>
                </a:highlight>
                <a:latin typeface="-apple-system"/>
              </a:rPr>
              <a:t>rainfall (Rain), </a:t>
            </a:r>
          </a:p>
          <a:p>
            <a:r>
              <a:rPr lang="en-US" sz="2000" b="0" i="0" dirty="0">
                <a:effectLst/>
                <a:highlight>
                  <a:srgbClr val="FFFFFF"/>
                </a:highlight>
                <a:latin typeface="-apple-system"/>
              </a:rPr>
              <a:t>Fire Weather Index (FWI), </a:t>
            </a:r>
          </a:p>
          <a:p>
            <a:r>
              <a:rPr lang="en-US" sz="2000" b="0" i="0" dirty="0">
                <a:effectLst/>
                <a:highlight>
                  <a:srgbClr val="FFFFFF"/>
                </a:highlight>
                <a:latin typeface="-apple-system"/>
              </a:rPr>
              <a:t>Fuel moisture code (FFMC), </a:t>
            </a:r>
          </a:p>
          <a:p>
            <a:r>
              <a:rPr lang="en-US" sz="2000" b="0" i="0" dirty="0">
                <a:effectLst/>
                <a:highlight>
                  <a:srgbClr val="FFFFFF"/>
                </a:highlight>
                <a:latin typeface="-apple-system"/>
              </a:rPr>
              <a:t>Duff moisture code (DMC),</a:t>
            </a:r>
          </a:p>
          <a:p>
            <a:r>
              <a:rPr lang="en-US" sz="2000" b="0" i="0" dirty="0">
                <a:effectLst/>
                <a:highlight>
                  <a:srgbClr val="FFFFFF"/>
                </a:highlight>
                <a:latin typeface="-apple-system"/>
              </a:rPr>
              <a:t>Initial Spread index (ISI),</a:t>
            </a:r>
            <a:endParaRPr lang="en-US" sz="2000" dirty="0"/>
          </a:p>
        </p:txBody>
      </p:sp>
      <p:pic>
        <p:nvPicPr>
          <p:cNvPr id="5" name="Picture 4" descr="Water droplet and ripple">
            <a:extLst>
              <a:ext uri="{FF2B5EF4-FFF2-40B4-BE49-F238E27FC236}">
                <a16:creationId xmlns:a16="http://schemas.microsoft.com/office/drawing/2014/main" id="{08AEEF40-BD2F-A8B3-945D-491028B49A34}"/>
              </a:ext>
            </a:extLst>
          </p:cNvPr>
          <p:cNvPicPr>
            <a:picLocks noChangeAspect="1"/>
          </p:cNvPicPr>
          <p:nvPr/>
        </p:nvPicPr>
        <p:blipFill rotWithShape="1">
          <a:blip r:embed="rId2"/>
          <a:srcRect l="34316" r="6283" b="-2"/>
          <a:stretch/>
        </p:blipFill>
        <p:spPr>
          <a:xfrm>
            <a:off x="6096000" y="1"/>
            <a:ext cx="6102825" cy="6858000"/>
          </a:xfrm>
          <a:prstGeom prst="rect">
            <a:avLst/>
          </a:prstGeom>
        </p:spPr>
      </p:pic>
    </p:spTree>
    <p:extLst>
      <p:ext uri="{BB962C8B-B14F-4D97-AF65-F5344CB8AC3E}">
        <p14:creationId xmlns:p14="http://schemas.microsoft.com/office/powerpoint/2010/main" val="4076232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unlight in the forest">
            <a:extLst>
              <a:ext uri="{FF2B5EF4-FFF2-40B4-BE49-F238E27FC236}">
                <a16:creationId xmlns:a16="http://schemas.microsoft.com/office/drawing/2014/main" id="{2B27AD1F-F20C-D6D9-79C2-381D588FAAEF}"/>
              </a:ext>
            </a:extLst>
          </p:cNvPr>
          <p:cNvPicPr>
            <a:picLocks noChangeAspect="1"/>
          </p:cNvPicPr>
          <p:nvPr/>
        </p:nvPicPr>
        <p:blipFill rotWithShape="1">
          <a:blip r:embed="rId2"/>
          <a:srcRect l="16599" r="24136" b="-1"/>
          <a:stretch/>
        </p:blipFill>
        <p:spPr>
          <a:xfrm>
            <a:off x="6103027" y="10"/>
            <a:ext cx="6088971" cy="6857990"/>
          </a:xfrm>
          <a:prstGeom prst="rect">
            <a:avLst/>
          </a:prstGeom>
        </p:spPr>
      </p:pic>
      <p:sp useBgFill="1">
        <p:nvSpPr>
          <p:cNvPr id="26" name="Rectangle 25">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804F3-F538-23F1-5233-AD72DE051BA0}"/>
              </a:ext>
            </a:extLst>
          </p:cNvPr>
          <p:cNvSpPr>
            <a:spLocks noGrp="1"/>
          </p:cNvSpPr>
          <p:nvPr>
            <p:ph type="title"/>
          </p:nvPr>
        </p:nvSpPr>
        <p:spPr>
          <a:xfrm>
            <a:off x="761801" y="598934"/>
            <a:ext cx="4778387" cy="1628970"/>
          </a:xfrm>
        </p:spPr>
        <p:txBody>
          <a:bodyPr anchor="ctr">
            <a:normAutofit/>
          </a:bodyPr>
          <a:lstStyle/>
          <a:p>
            <a:r>
              <a:rPr lang="en-US" sz="4000" b="1" dirty="0"/>
              <a:t>Machine learning</a:t>
            </a:r>
          </a:p>
        </p:txBody>
      </p:sp>
      <p:sp>
        <p:nvSpPr>
          <p:cNvPr id="3" name="Content Placeholder 2">
            <a:extLst>
              <a:ext uri="{FF2B5EF4-FFF2-40B4-BE49-F238E27FC236}">
                <a16:creationId xmlns:a16="http://schemas.microsoft.com/office/drawing/2014/main" id="{666EDDA1-E9DD-EB2E-321C-42E667E555A9}"/>
              </a:ext>
            </a:extLst>
          </p:cNvPr>
          <p:cNvSpPr>
            <a:spLocks noGrp="1"/>
          </p:cNvSpPr>
          <p:nvPr>
            <p:ph idx="1"/>
          </p:nvPr>
        </p:nvSpPr>
        <p:spPr>
          <a:xfrm>
            <a:off x="761801" y="2884929"/>
            <a:ext cx="4659756" cy="3374137"/>
          </a:xfrm>
        </p:spPr>
        <p:txBody>
          <a:bodyPr anchor="ctr">
            <a:normAutofit/>
          </a:bodyPr>
          <a:lstStyle/>
          <a:p>
            <a:r>
              <a:rPr lang="en-US" sz="2000" b="1" i="0" dirty="0">
                <a:effectLst/>
                <a:highlight>
                  <a:srgbClr val="FFFFFF"/>
                </a:highlight>
                <a:latin typeface="Times New Roman" panose="02020603050405020304" pitchFamily="18" charset="0"/>
                <a:cs typeface="Times New Roman" panose="02020603050405020304" pitchFamily="18" charset="0"/>
              </a:rPr>
              <a:t>Classification:</a:t>
            </a:r>
            <a:r>
              <a:rPr lang="en-US" sz="2000" b="0" i="0" dirty="0">
                <a:effectLst/>
                <a:highlight>
                  <a:srgbClr val="FFFFFF"/>
                </a:highlight>
                <a:latin typeface="Times New Roman" panose="02020603050405020304" pitchFamily="18" charset="0"/>
                <a:cs typeface="Times New Roman" panose="02020603050405020304" pitchFamily="18" charset="0"/>
              </a:rPr>
              <a:t> In our Forest Fire Prediction System, the task at hand is binary classification, where the dependent feature is whether a scenario results in a fire or not. This binary classification is crucial for providing actionable insights to forest management agencies and emergency responders.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21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E8D4B-7D72-D1D9-BE59-FDDFDF36B53D}"/>
              </a:ext>
            </a:extLst>
          </p:cNvPr>
          <p:cNvSpPr>
            <a:spLocks noGrp="1"/>
          </p:cNvSpPr>
          <p:nvPr>
            <p:ph type="title"/>
          </p:nvPr>
        </p:nvSpPr>
        <p:spPr>
          <a:xfrm>
            <a:off x="836679" y="723898"/>
            <a:ext cx="6002110" cy="1495425"/>
          </a:xfrm>
        </p:spPr>
        <p:txBody>
          <a:bodyPr>
            <a:normAutofit/>
          </a:bodyPr>
          <a:lstStyle/>
          <a:p>
            <a:r>
              <a:rPr lang="en-US" sz="4000" b="1" i="0" dirty="0">
                <a:effectLst/>
                <a:highlight>
                  <a:srgbClr val="FFFFFF"/>
                </a:highlight>
                <a:latin typeface="+mj-lt"/>
              </a:rPr>
              <a:t>Models</a:t>
            </a:r>
            <a:endParaRPr lang="en-US" sz="4000" dirty="0"/>
          </a:p>
        </p:txBody>
      </p:sp>
      <p:sp>
        <p:nvSpPr>
          <p:cNvPr id="3" name="Content Placeholder 2">
            <a:extLst>
              <a:ext uri="{FF2B5EF4-FFF2-40B4-BE49-F238E27FC236}">
                <a16:creationId xmlns:a16="http://schemas.microsoft.com/office/drawing/2014/main" id="{F097DEA3-5B10-5D8E-71FE-90CA24768754}"/>
              </a:ext>
            </a:extLst>
          </p:cNvPr>
          <p:cNvSpPr>
            <a:spLocks noGrp="1"/>
          </p:cNvSpPr>
          <p:nvPr>
            <p:ph idx="1"/>
          </p:nvPr>
        </p:nvSpPr>
        <p:spPr>
          <a:xfrm>
            <a:off x="836680" y="2405067"/>
            <a:ext cx="6002110" cy="3729034"/>
          </a:xfrm>
        </p:spPr>
        <p:txBody>
          <a:bodyPr>
            <a:normAutofit/>
          </a:bodyPr>
          <a:lstStyle/>
          <a:p>
            <a:r>
              <a:rPr lang="en-US" sz="1800" b="1" i="0" dirty="0">
                <a:effectLst/>
                <a:highlight>
                  <a:srgbClr val="FFFFFF"/>
                </a:highlight>
                <a:latin typeface="Söhne"/>
              </a:rPr>
              <a:t>Random Forest: </a:t>
            </a:r>
            <a:r>
              <a:rPr lang="en-US" sz="1800" b="0" i="0" dirty="0">
                <a:effectLst/>
                <a:highlight>
                  <a:srgbClr val="FFFFFF"/>
                </a:highlight>
                <a:latin typeface="Söhne"/>
              </a:rPr>
              <a:t>Random Forest is an ensemble learning method that operates by constructing a multitude of decision trees during training and outputting the class that is the mode of the classes of the individual trees.</a:t>
            </a:r>
          </a:p>
          <a:p>
            <a:r>
              <a:rPr lang="en-US" sz="1800" b="1" i="0" dirty="0" err="1">
                <a:effectLst/>
                <a:highlight>
                  <a:srgbClr val="FFFFFF"/>
                </a:highlight>
                <a:latin typeface="Söhne"/>
              </a:rPr>
              <a:t>XGBoost</a:t>
            </a:r>
            <a:r>
              <a:rPr lang="en-US" sz="1800" b="1" i="0" dirty="0">
                <a:effectLst/>
                <a:highlight>
                  <a:srgbClr val="FFFFFF"/>
                </a:highlight>
                <a:latin typeface="Söhne"/>
              </a:rPr>
              <a:t>:</a:t>
            </a:r>
            <a:r>
              <a:rPr lang="en-US" sz="1800" dirty="0">
                <a:highlight>
                  <a:srgbClr val="FFFFFF"/>
                </a:highlight>
                <a:latin typeface="Söhne"/>
              </a:rPr>
              <a:t> </a:t>
            </a:r>
            <a:r>
              <a:rPr lang="en-US" sz="1800" b="0" i="0" dirty="0" err="1">
                <a:effectLst/>
                <a:highlight>
                  <a:srgbClr val="FFFFFF"/>
                </a:highlight>
                <a:latin typeface="Söhne"/>
              </a:rPr>
              <a:t>XGBoost</a:t>
            </a:r>
            <a:r>
              <a:rPr lang="en-US" sz="1800" dirty="0">
                <a:highlight>
                  <a:srgbClr val="FFFFFF"/>
                </a:highlight>
                <a:latin typeface="Söhne"/>
              </a:rPr>
              <a:t> </a:t>
            </a:r>
            <a:r>
              <a:rPr lang="en-US" sz="1800" b="0" i="0" dirty="0">
                <a:effectLst/>
                <a:highlight>
                  <a:srgbClr val="FFFFFF"/>
                </a:highlight>
                <a:latin typeface="Söhne"/>
              </a:rPr>
              <a:t>is an implementation of gradient boosting machines that has shown significant success in various machine learning competitions.</a:t>
            </a:r>
          </a:p>
          <a:p>
            <a:endParaRPr lang="en-US" sz="1800" dirty="0">
              <a:highlight>
                <a:srgbClr val="FFFFFF"/>
              </a:highlight>
              <a:latin typeface="Söhne"/>
            </a:endParaRPr>
          </a:p>
          <a:p>
            <a:r>
              <a:rPr lang="en-US" sz="1800" b="1" i="0" dirty="0">
                <a:effectLst/>
                <a:highlight>
                  <a:srgbClr val="FFFFFF"/>
                </a:highlight>
                <a:latin typeface="Söhne"/>
              </a:rPr>
              <a:t>Comparison:</a:t>
            </a:r>
            <a:r>
              <a:rPr lang="en-US" sz="1800" b="0" i="0" dirty="0">
                <a:effectLst/>
                <a:highlight>
                  <a:srgbClr val="FFFFFF"/>
                </a:highlight>
                <a:latin typeface="Söhne"/>
              </a:rPr>
              <a:t> Both Random Forest and </a:t>
            </a:r>
            <a:r>
              <a:rPr lang="en-US" sz="1800" b="0" i="0" dirty="0" err="1">
                <a:effectLst/>
                <a:highlight>
                  <a:srgbClr val="FFFFFF"/>
                </a:highlight>
                <a:latin typeface="Söhne"/>
              </a:rPr>
              <a:t>XGBoost</a:t>
            </a:r>
            <a:r>
              <a:rPr lang="en-US" sz="1800" b="0" i="0" dirty="0">
                <a:effectLst/>
                <a:highlight>
                  <a:srgbClr val="FFFFFF"/>
                </a:highlight>
                <a:latin typeface="Söhne"/>
              </a:rPr>
              <a:t> are powerful machine learning algorithms widely used for classification tasks. In our project, we aim to compare the performance of these models in predicting forest fires and assess their suitability for real-world deployment.</a:t>
            </a:r>
          </a:p>
        </p:txBody>
      </p:sp>
      <p:pic>
        <p:nvPicPr>
          <p:cNvPr id="6" name="Picture 5" descr="Aerial view of green treetops">
            <a:extLst>
              <a:ext uri="{FF2B5EF4-FFF2-40B4-BE49-F238E27FC236}">
                <a16:creationId xmlns:a16="http://schemas.microsoft.com/office/drawing/2014/main" id="{408D35D8-6376-AC67-A8EB-863527AFEA5E}"/>
              </a:ext>
            </a:extLst>
          </p:cNvPr>
          <p:cNvPicPr>
            <a:picLocks noChangeAspect="1"/>
          </p:cNvPicPr>
          <p:nvPr/>
        </p:nvPicPr>
        <p:blipFill rotWithShape="1">
          <a:blip r:embed="rId2"/>
          <a:srcRect l="23200" r="28206" b="-1"/>
          <a:stretch/>
        </p:blipFill>
        <p:spPr>
          <a:xfrm>
            <a:off x="7199440" y="10"/>
            <a:ext cx="4992560" cy="6857990"/>
          </a:xfrm>
          <a:prstGeom prst="rect">
            <a:avLst/>
          </a:prstGeom>
          <a:effectLst/>
        </p:spPr>
      </p:pic>
    </p:spTree>
    <p:extLst>
      <p:ext uri="{BB962C8B-B14F-4D97-AF65-F5344CB8AC3E}">
        <p14:creationId xmlns:p14="http://schemas.microsoft.com/office/powerpoint/2010/main" val="282243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B875-F8AC-9A15-5869-32C57BC4667C}"/>
              </a:ext>
            </a:extLst>
          </p:cNvPr>
          <p:cNvSpPr>
            <a:spLocks noGrp="1"/>
          </p:cNvSpPr>
          <p:nvPr>
            <p:ph type="title"/>
          </p:nvPr>
        </p:nvSpPr>
        <p:spPr/>
        <p:txBody>
          <a:bodyPr/>
          <a:lstStyle/>
          <a:p>
            <a:r>
              <a:rPr lang="en-US" sz="4400" b="1" dirty="0"/>
              <a:t>Tools</a:t>
            </a:r>
            <a:endParaRPr lang="en-US" b="1" dirty="0"/>
          </a:p>
        </p:txBody>
      </p:sp>
      <p:graphicFrame>
        <p:nvGraphicFramePr>
          <p:cNvPr id="5" name="Content Placeholder 2">
            <a:extLst>
              <a:ext uri="{FF2B5EF4-FFF2-40B4-BE49-F238E27FC236}">
                <a16:creationId xmlns:a16="http://schemas.microsoft.com/office/drawing/2014/main" id="{B4C534C1-2F5B-65D8-20FF-787C8D02D1A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14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DF80F-FF75-0A24-33B6-A15018153834}"/>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b="1" kern="1200" dirty="0">
                <a:solidFill>
                  <a:schemeClr val="tx1"/>
                </a:solidFill>
                <a:latin typeface="+mj-lt"/>
                <a:ea typeface="+mj-ea"/>
                <a:cs typeface="+mj-cs"/>
              </a:rPr>
              <a:t>Screenshots</a:t>
            </a:r>
          </a:p>
        </p:txBody>
      </p:sp>
      <p:pic>
        <p:nvPicPr>
          <p:cNvPr id="4" name="Content Placeholder 3" descr="A screenshot of a fire prediction form&#10;&#10;Description automatically generated">
            <a:extLst>
              <a:ext uri="{FF2B5EF4-FFF2-40B4-BE49-F238E27FC236}">
                <a16:creationId xmlns:a16="http://schemas.microsoft.com/office/drawing/2014/main" id="{2518A164-0984-9251-E1AB-9F1B50FEF808}"/>
              </a:ext>
            </a:extLst>
          </p:cNvPr>
          <p:cNvPicPr>
            <a:picLocks noGrp="1" noChangeAspect="1"/>
          </p:cNvPicPr>
          <p:nvPr>
            <p:ph idx="1"/>
          </p:nvPr>
        </p:nvPicPr>
        <p:blipFill>
          <a:blip r:embed="rId2"/>
          <a:stretch>
            <a:fillRect/>
          </a:stretch>
        </p:blipFill>
        <p:spPr>
          <a:xfrm>
            <a:off x="181234" y="2829682"/>
            <a:ext cx="6001271" cy="2925619"/>
          </a:xfrm>
          <a:prstGeom prst="rect">
            <a:avLst/>
          </a:prstGeom>
        </p:spPr>
      </p:pic>
      <p:pic>
        <p:nvPicPr>
          <p:cNvPr id="5" name="Picture 4" descr="A screenshot of a fire prediction&#10;&#10;Description automatically generated">
            <a:extLst>
              <a:ext uri="{FF2B5EF4-FFF2-40B4-BE49-F238E27FC236}">
                <a16:creationId xmlns:a16="http://schemas.microsoft.com/office/drawing/2014/main" id="{15436A73-F9CF-C4DB-971D-2DFAB958C784}"/>
              </a:ext>
            </a:extLst>
          </p:cNvPr>
          <p:cNvPicPr>
            <a:picLocks noChangeAspect="1"/>
          </p:cNvPicPr>
          <p:nvPr/>
        </p:nvPicPr>
        <p:blipFill>
          <a:blip r:embed="rId3"/>
          <a:stretch>
            <a:fillRect/>
          </a:stretch>
        </p:blipFill>
        <p:spPr>
          <a:xfrm>
            <a:off x="5695549" y="2829682"/>
            <a:ext cx="6315217" cy="2794483"/>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53F93332-FBF3-CC0C-B28B-5E6A295A148E}"/>
                  </a:ext>
                </a:extLst>
              </p14:cNvPr>
              <p14:cNvContentPartPr/>
              <p14:nvPr/>
            </p14:nvContentPartPr>
            <p14:xfrm>
              <a:off x="970766" y="4623429"/>
              <a:ext cx="2139480" cy="27360"/>
            </p14:xfrm>
          </p:contentPart>
        </mc:Choice>
        <mc:Fallback>
          <p:pic>
            <p:nvPicPr>
              <p:cNvPr id="9" name="Ink 8">
                <a:extLst>
                  <a:ext uri="{FF2B5EF4-FFF2-40B4-BE49-F238E27FC236}">
                    <a16:creationId xmlns:a16="http://schemas.microsoft.com/office/drawing/2014/main" id="{53F93332-FBF3-CC0C-B28B-5E6A295A148E}"/>
                  </a:ext>
                </a:extLst>
              </p:cNvPr>
              <p:cNvPicPr/>
              <p:nvPr/>
            </p:nvPicPr>
            <p:blipFill>
              <a:blip r:embed="rId5"/>
              <a:stretch>
                <a:fillRect/>
              </a:stretch>
            </p:blipFill>
            <p:spPr>
              <a:xfrm>
                <a:off x="917126" y="4515429"/>
                <a:ext cx="22471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1E4A8B17-2374-3D28-EE68-0D84AEAFB7CE}"/>
                  </a:ext>
                </a:extLst>
              </p14:cNvPr>
              <p14:cNvContentPartPr/>
              <p14:nvPr/>
            </p14:nvContentPartPr>
            <p14:xfrm>
              <a:off x="6513017" y="4688486"/>
              <a:ext cx="2553840" cy="32400"/>
            </p14:xfrm>
          </p:contentPart>
        </mc:Choice>
        <mc:Fallback>
          <p:pic>
            <p:nvPicPr>
              <p:cNvPr id="11" name="Ink 10">
                <a:extLst>
                  <a:ext uri="{FF2B5EF4-FFF2-40B4-BE49-F238E27FC236}">
                    <a16:creationId xmlns:a16="http://schemas.microsoft.com/office/drawing/2014/main" id="{1E4A8B17-2374-3D28-EE68-0D84AEAFB7CE}"/>
                  </a:ext>
                </a:extLst>
              </p:cNvPr>
              <p:cNvPicPr/>
              <p:nvPr/>
            </p:nvPicPr>
            <p:blipFill>
              <a:blip r:embed="rId7"/>
              <a:stretch>
                <a:fillRect/>
              </a:stretch>
            </p:blipFill>
            <p:spPr>
              <a:xfrm>
                <a:off x="6459377" y="4580846"/>
                <a:ext cx="2661480" cy="248040"/>
              </a:xfrm>
              <a:prstGeom prst="rect">
                <a:avLst/>
              </a:prstGeom>
            </p:spPr>
          </p:pic>
        </mc:Fallback>
      </mc:AlternateContent>
    </p:spTree>
    <p:extLst>
      <p:ext uri="{BB962C8B-B14F-4D97-AF65-F5344CB8AC3E}">
        <p14:creationId xmlns:p14="http://schemas.microsoft.com/office/powerpoint/2010/main" val="3940050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TotalTime>
  <Words>472</Words>
  <Application>Microsoft Macintosh PowerPoint</Application>
  <PresentationFormat>Widescreen</PresentationFormat>
  <Paragraphs>47</Paragraphs>
  <Slides>11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-apple-system</vt:lpstr>
      <vt:lpstr>Aptos</vt:lpstr>
      <vt:lpstr>Aptos Display</vt:lpstr>
      <vt:lpstr>Arial</vt:lpstr>
      <vt:lpstr>Söhne</vt:lpstr>
      <vt:lpstr>Times New Roman</vt:lpstr>
      <vt:lpstr>Office Theme</vt:lpstr>
      <vt:lpstr>FOREST FIRE PREDICTION </vt:lpstr>
      <vt:lpstr>Introduction</vt:lpstr>
      <vt:lpstr>Research Questions:</vt:lpstr>
      <vt:lpstr>Data</vt:lpstr>
      <vt:lpstr>Features/Predictors</vt:lpstr>
      <vt:lpstr>Machine learning</vt:lpstr>
      <vt:lpstr>Models</vt:lpstr>
      <vt:lpstr>Tools</vt:lpstr>
      <vt:lpstr>Screenshots</vt:lpstr>
      <vt:lpstr>Model deployment (Flask Integration)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FIRE PREDICTION </dc:title>
  <dc:creator>Murali krishna Avula</dc:creator>
  <cp:lastModifiedBy>Murali krishna Avula</cp:lastModifiedBy>
  <cp:revision>1</cp:revision>
  <dcterms:created xsi:type="dcterms:W3CDTF">2024-04-14T21:18:12Z</dcterms:created>
  <dcterms:modified xsi:type="dcterms:W3CDTF">2024-04-14T23:24:14Z</dcterms:modified>
</cp:coreProperties>
</file>